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106"/>
  </p:notesMasterIdLst>
  <p:sldIdLst>
    <p:sldId id="256" r:id="rId2"/>
    <p:sldId id="343" r:id="rId3"/>
    <p:sldId id="356" r:id="rId4"/>
    <p:sldId id="257" r:id="rId5"/>
    <p:sldId id="258" r:id="rId6"/>
    <p:sldId id="259" r:id="rId7"/>
    <p:sldId id="260" r:id="rId8"/>
    <p:sldId id="261" r:id="rId9"/>
    <p:sldId id="262" r:id="rId10"/>
    <p:sldId id="263" r:id="rId11"/>
    <p:sldId id="264" r:id="rId12"/>
    <p:sldId id="265" r:id="rId13"/>
    <p:sldId id="357" r:id="rId14"/>
    <p:sldId id="349" r:id="rId15"/>
    <p:sldId id="266" r:id="rId16"/>
    <p:sldId id="267" r:id="rId17"/>
    <p:sldId id="268" r:id="rId18"/>
    <p:sldId id="269" r:id="rId19"/>
    <p:sldId id="355" r:id="rId20"/>
    <p:sldId id="344" r:id="rId21"/>
    <p:sldId id="270" r:id="rId22"/>
    <p:sldId id="272" r:id="rId23"/>
    <p:sldId id="273" r:id="rId24"/>
    <p:sldId id="274" r:id="rId25"/>
    <p:sldId id="358" r:id="rId26"/>
    <p:sldId id="350" r:id="rId27"/>
    <p:sldId id="275" r:id="rId28"/>
    <p:sldId id="276" r:id="rId29"/>
    <p:sldId id="277" r:id="rId30"/>
    <p:sldId id="278" r:id="rId31"/>
    <p:sldId id="280" r:id="rId32"/>
    <p:sldId id="281" r:id="rId33"/>
    <p:sldId id="282" r:id="rId34"/>
    <p:sldId id="283" r:id="rId35"/>
    <p:sldId id="285" r:id="rId36"/>
    <p:sldId id="284" r:id="rId37"/>
    <p:sldId id="286" r:id="rId38"/>
    <p:sldId id="359" r:id="rId39"/>
    <p:sldId id="351" r:id="rId40"/>
    <p:sldId id="287" r:id="rId41"/>
    <p:sldId id="288" r:id="rId42"/>
    <p:sldId id="289" r:id="rId43"/>
    <p:sldId id="290" r:id="rId44"/>
    <p:sldId id="292" r:id="rId45"/>
    <p:sldId id="291" r:id="rId46"/>
    <p:sldId id="293" r:id="rId47"/>
    <p:sldId id="294" r:id="rId48"/>
    <p:sldId id="295" r:id="rId49"/>
    <p:sldId id="296" r:id="rId50"/>
    <p:sldId id="298" r:id="rId51"/>
    <p:sldId id="297" r:id="rId52"/>
    <p:sldId id="360" r:id="rId53"/>
    <p:sldId id="352" r:id="rId54"/>
    <p:sldId id="299" r:id="rId55"/>
    <p:sldId id="300" r:id="rId56"/>
    <p:sldId id="301" r:id="rId57"/>
    <p:sldId id="302" r:id="rId58"/>
    <p:sldId id="348" r:id="rId59"/>
    <p:sldId id="304" r:id="rId60"/>
    <p:sldId id="305" r:id="rId61"/>
    <p:sldId id="307" r:id="rId62"/>
    <p:sldId id="345" r:id="rId63"/>
    <p:sldId id="306" r:id="rId64"/>
    <p:sldId id="308" r:id="rId65"/>
    <p:sldId id="361" r:id="rId66"/>
    <p:sldId id="353" r:id="rId67"/>
    <p:sldId id="309" r:id="rId68"/>
    <p:sldId id="310" r:id="rId69"/>
    <p:sldId id="311" r:id="rId70"/>
    <p:sldId id="312" r:id="rId71"/>
    <p:sldId id="313" r:id="rId72"/>
    <p:sldId id="354" r:id="rId73"/>
    <p:sldId id="314" r:id="rId74"/>
    <p:sldId id="315" r:id="rId75"/>
    <p:sldId id="316" r:id="rId76"/>
    <p:sldId id="317" r:id="rId77"/>
    <p:sldId id="318" r:id="rId78"/>
    <p:sldId id="319" r:id="rId79"/>
    <p:sldId id="320" r:id="rId80"/>
    <p:sldId id="321" r:id="rId81"/>
    <p:sldId id="322" r:id="rId82"/>
    <p:sldId id="362" r:id="rId83"/>
    <p:sldId id="323" r:id="rId84"/>
    <p:sldId id="324" r:id="rId85"/>
    <p:sldId id="325" r:id="rId86"/>
    <p:sldId id="326" r:id="rId87"/>
    <p:sldId id="327" r:id="rId88"/>
    <p:sldId id="328" r:id="rId89"/>
    <p:sldId id="329" r:id="rId90"/>
    <p:sldId id="333" r:id="rId91"/>
    <p:sldId id="330" r:id="rId92"/>
    <p:sldId id="331" r:id="rId93"/>
    <p:sldId id="334" r:id="rId94"/>
    <p:sldId id="332" r:id="rId95"/>
    <p:sldId id="335" r:id="rId96"/>
    <p:sldId id="363" r:id="rId97"/>
    <p:sldId id="336" r:id="rId98"/>
    <p:sldId id="347" r:id="rId99"/>
    <p:sldId id="346" r:id="rId100"/>
    <p:sldId id="341" r:id="rId101"/>
    <p:sldId id="338" r:id="rId102"/>
    <p:sldId id="339" r:id="rId103"/>
    <p:sldId id="340" r:id="rId104"/>
    <p:sldId id="342" r:id="rId10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515" autoAdjust="0"/>
  </p:normalViewPr>
  <p:slideViewPr>
    <p:cSldViewPr>
      <p:cViewPr varScale="1">
        <p:scale>
          <a:sx n="100" d="100"/>
          <a:sy n="100" d="100"/>
        </p:scale>
        <p:origin x="946"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FE3284-612E-4413-88E6-E72FA8AFCB93}" type="datetimeFigureOut">
              <a:rPr lang="en-US" smtClean="0"/>
              <a:t>8/18/2021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799403-D3BB-45CB-A292-33607AC25437}" type="slidenum">
              <a:rPr lang="en-US" smtClean="0"/>
              <a:t>‹#›</a:t>
            </a:fld>
            <a:endParaRPr lang="en-US"/>
          </a:p>
        </p:txBody>
      </p:sp>
    </p:spTree>
    <p:extLst>
      <p:ext uri="{BB962C8B-B14F-4D97-AF65-F5344CB8AC3E}">
        <p14:creationId xmlns:p14="http://schemas.microsoft.com/office/powerpoint/2010/main" val="367288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ctr"/>
            <a:r>
              <a:rPr lang="en-US" sz="3600" b="1" dirty="0"/>
              <a:t>Physics Unit 7</a:t>
            </a:r>
          </a:p>
        </p:txBody>
      </p:sp>
      <p:sp>
        <p:nvSpPr>
          <p:cNvPr id="4" name="Slide Number Placeholder 3"/>
          <p:cNvSpPr>
            <a:spLocks noGrp="1"/>
          </p:cNvSpPr>
          <p:nvPr>
            <p:ph type="sldNum" sz="quarter" idx="10"/>
          </p:nvPr>
        </p:nvSpPr>
        <p:spPr/>
        <p:txBody>
          <a:bodyPr/>
          <a:lstStyle/>
          <a:p>
            <a:fld id="{4E799403-D3BB-45CB-A292-33607AC25437}" type="slidenum">
              <a:rPr lang="en-US" smtClean="0"/>
              <a:t>1</a:t>
            </a:fld>
            <a:endParaRPr lang="en-US"/>
          </a:p>
        </p:txBody>
      </p:sp>
    </p:spTree>
    <p:extLst>
      <p:ext uri="{BB962C8B-B14F-4D97-AF65-F5344CB8AC3E}">
        <p14:creationId xmlns:p14="http://schemas.microsoft.com/office/powerpoint/2010/main" val="72133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1CD671D-C15F-4F5A-BC2C-93E90D974540}" type="slidenum">
              <a:rPr lang="en-US" smtClean="0"/>
              <a:pPr/>
              <a:t>11</a:t>
            </a:fld>
            <a:endParaRPr lang="en-US"/>
          </a:p>
        </p:txBody>
      </p:sp>
      <p:sp>
        <p:nvSpPr>
          <p:cNvPr id="71683"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71684"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a:rPr>
                        <m:t>𝐹𝑟𝑒𝑞𝑢𝑒𝑛𝑐𝑦</m:t>
                      </m:r>
                      <m:r>
                        <a:rPr lang="en-US" i="1" dirty="0" smtClean="0">
                          <a:latin typeface="Cambria Math"/>
                        </a:rPr>
                        <m:t> </m:t>
                      </m:r>
                      <m:r>
                        <a:rPr lang="en-US" i="1" dirty="0" smtClean="0">
                          <a:latin typeface="Cambria Math"/>
                        </a:rPr>
                        <m:t>𝑖𝑠</m:t>
                      </m:r>
                      <m:f>
                        <m:fPr>
                          <m:ctrlPr>
                            <a:rPr lang="en-US" i="1" dirty="0" smtClean="0">
                              <a:latin typeface="Cambria Math" panose="02040503050406030204" pitchFamily="18" charset="0"/>
                            </a:rPr>
                          </m:ctrlPr>
                        </m:fPr>
                        <m:num>
                          <m:r>
                            <a:rPr lang="en-US" i="1" dirty="0" smtClean="0">
                              <a:latin typeface="Cambria Math"/>
                            </a:rPr>
                            <m:t>𝑐𝑦𝑐𝑙𝑒𝑠</m:t>
                          </m:r>
                        </m:num>
                        <m:den>
                          <m:r>
                            <a:rPr lang="en-US" i="1" dirty="0" smtClean="0">
                              <a:latin typeface="Cambria Math"/>
                            </a:rPr>
                            <m:t>𝑠𝑒𝑐𝑜𝑛𝑑𝑠</m:t>
                          </m:r>
                        </m:den>
                      </m:f>
                    </m:oMath>
                  </m:oMathPara>
                </a14:m>
                <a:endParaRPr lang="en-US" dirty="0"/>
              </a:p>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a:rPr>
                        <m:t> </m:t>
                      </m:r>
                      <m:r>
                        <a:rPr lang="en-US" i="1" dirty="0" smtClean="0">
                          <a:latin typeface="Cambria Math"/>
                        </a:rPr>
                        <m:t>𝑓</m:t>
                      </m:r>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15</m:t>
                          </m:r>
                        </m:num>
                        <m:den>
                          <m:r>
                            <a:rPr lang="en-US" i="1" dirty="0" smtClean="0">
                              <a:latin typeface="Cambria Math"/>
                            </a:rPr>
                            <m:t>60 </m:t>
                          </m:r>
                          <m:r>
                            <a:rPr lang="en-US" i="1" dirty="0" smtClean="0">
                              <a:latin typeface="Cambria Math"/>
                            </a:rPr>
                            <m:t>𝑠</m:t>
                          </m:r>
                        </m:den>
                      </m:f>
                      <m:r>
                        <a:rPr lang="en-US" i="1" dirty="0" smtClean="0">
                          <a:latin typeface="Cambria Math"/>
                        </a:rPr>
                        <m:t>=</m:t>
                      </m:r>
                      <m:r>
                        <a:rPr lang="en-US" b="0" i="1" dirty="0" smtClean="0">
                          <a:latin typeface="Cambria Math"/>
                        </a:rPr>
                        <m:t>0</m:t>
                      </m:r>
                      <m:r>
                        <a:rPr lang="en-US" i="1" dirty="0" smtClean="0">
                          <a:latin typeface="Cambria Math"/>
                        </a:rPr>
                        <m:t>.25 </m:t>
                      </m:r>
                      <m:r>
                        <a:rPr lang="en-US" i="1" dirty="0" smtClean="0">
                          <a:latin typeface="Cambria Math"/>
                        </a:rPr>
                        <m:t>𝐻𝑧</m:t>
                      </m:r>
                    </m:oMath>
                  </m:oMathPara>
                </a14:m>
                <a:endParaRPr lang="en-US" dirty="0"/>
              </a:p>
            </p:txBody>
          </p:sp>
        </mc:Choice>
        <mc:Fallback xmlns="">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0" dirty="0" smtClean="0">
                    <a:latin typeface="Cambria Math"/>
                  </a:rPr>
                  <a:t>𝐹𝑟𝑒𝑞𝑢𝑒𝑛𝑐𝑦 𝑖𝑠 𝑐𝑦𝑐𝑙𝑒𝑠/𝑠𝑒𝑐𝑜𝑛𝑑𝑠</a:t>
                </a:r>
                <a:endParaRPr lang="en-US" dirty="0" smtClean="0"/>
              </a:p>
              <a:p>
                <a:pPr eaLnBrk="1" hangingPunct="1"/>
                <a:r>
                  <a:rPr lang="en-US" i="0" dirty="0" smtClean="0">
                    <a:latin typeface="Cambria Math"/>
                  </a:rPr>
                  <a:t> 𝑓=15/(60 𝑠)=</a:t>
                </a:r>
                <a:r>
                  <a:rPr lang="en-US" b="0" i="0" dirty="0" smtClean="0">
                    <a:latin typeface="Cambria Math"/>
                  </a:rPr>
                  <a:t>0</a:t>
                </a:r>
                <a:r>
                  <a:rPr lang="en-US" i="0" dirty="0" smtClean="0">
                    <a:latin typeface="Cambria Math"/>
                  </a:rPr>
                  <a:t>.25 𝐻𝑧</a:t>
                </a:r>
                <a:endParaRPr lang="en-US" dirty="0" smtClean="0"/>
              </a:p>
            </p:txBody>
          </p:sp>
        </mc:Fallback>
      </mc:AlternateContent>
    </p:spTree>
    <p:extLst>
      <p:ext uri="{BB962C8B-B14F-4D97-AF65-F5344CB8AC3E}">
        <p14:creationId xmlns:p14="http://schemas.microsoft.com/office/powerpoint/2010/main" val="245134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12</a:t>
            </a:fld>
            <a:endParaRPr lang="en-US"/>
          </a:p>
        </p:txBody>
      </p:sp>
    </p:spTree>
    <p:extLst>
      <p:ext uri="{BB962C8B-B14F-4D97-AF65-F5344CB8AC3E}">
        <p14:creationId xmlns:p14="http://schemas.microsoft.com/office/powerpoint/2010/main" val="2488863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14</a:t>
            </a:fld>
            <a:endParaRPr lang="en-US"/>
          </a:p>
        </p:txBody>
      </p:sp>
    </p:spTree>
    <p:extLst>
      <p:ext uri="{BB962C8B-B14F-4D97-AF65-F5344CB8AC3E}">
        <p14:creationId xmlns:p14="http://schemas.microsoft.com/office/powerpoint/2010/main" val="2447872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15</a:t>
            </a:fld>
            <a:endParaRPr lang="en-US"/>
          </a:p>
        </p:txBody>
      </p:sp>
    </p:spTree>
    <p:extLst>
      <p:ext uri="{BB962C8B-B14F-4D97-AF65-F5344CB8AC3E}">
        <p14:creationId xmlns:p14="http://schemas.microsoft.com/office/powerpoint/2010/main" val="525182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16</a:t>
            </a:fld>
            <a:endParaRPr lang="en-US"/>
          </a:p>
        </p:txBody>
      </p:sp>
    </p:spTree>
    <p:extLst>
      <p:ext uri="{BB962C8B-B14F-4D97-AF65-F5344CB8AC3E}">
        <p14:creationId xmlns:p14="http://schemas.microsoft.com/office/powerpoint/2010/main" val="367871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Called</a:t>
            </a:r>
            <a:r>
              <a:rPr lang="en-US" baseline="0" dirty="0"/>
              <a:t> elastic potential energy</a:t>
            </a:r>
            <a:endParaRPr lang="en-US" dirty="0"/>
          </a:p>
        </p:txBody>
      </p:sp>
      <p:sp>
        <p:nvSpPr>
          <p:cNvPr id="4" name="Slide Number Placeholder 3"/>
          <p:cNvSpPr>
            <a:spLocks noGrp="1"/>
          </p:cNvSpPr>
          <p:nvPr>
            <p:ph type="sldNum" sz="quarter" idx="10"/>
          </p:nvPr>
        </p:nvSpPr>
        <p:spPr/>
        <p:txBody>
          <a:bodyPr/>
          <a:lstStyle/>
          <a:p>
            <a:fld id="{4E799403-D3BB-45CB-A292-33607AC25437}" type="slidenum">
              <a:rPr lang="en-US" smtClean="0"/>
              <a:t>17</a:t>
            </a:fld>
            <a:endParaRPr lang="en-US"/>
          </a:p>
        </p:txBody>
      </p:sp>
    </p:spTree>
    <p:extLst>
      <p:ext uri="{BB962C8B-B14F-4D97-AF65-F5344CB8AC3E}">
        <p14:creationId xmlns:p14="http://schemas.microsoft.com/office/powerpoint/2010/main" val="1377693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𝐹</m:t>
                      </m:r>
                      <m:r>
                        <a:rPr lang="en-US" b="0" i="1" smtClean="0">
                          <a:latin typeface="Cambria Math"/>
                        </a:rPr>
                        <m:t>=−</m:t>
                      </m:r>
                      <m:r>
                        <a:rPr lang="en-US" b="0" i="1" smtClean="0">
                          <a:latin typeface="Cambria Math"/>
                        </a:rPr>
                        <m:t>𝑘𝑥</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24 </m:t>
                      </m:r>
                      <m:r>
                        <a:rPr lang="en-US" b="0" i="1" smtClean="0">
                          <a:latin typeface="Cambria Math"/>
                        </a:rPr>
                        <m:t>𝑁</m:t>
                      </m:r>
                      <m:r>
                        <a:rPr lang="en-US" b="0" i="1" smtClean="0">
                          <a:latin typeface="Cambria Math"/>
                        </a:rPr>
                        <m:t>=−</m:t>
                      </m:r>
                      <m:r>
                        <a:rPr lang="en-US" b="0" i="1" smtClean="0">
                          <a:latin typeface="Cambria Math"/>
                        </a:rPr>
                        <m:t>𝑘</m:t>
                      </m:r>
                      <m:d>
                        <m:dPr>
                          <m:ctrlPr>
                            <a:rPr lang="en-US" b="0" i="1" smtClean="0">
                              <a:latin typeface="Cambria Math" panose="02040503050406030204" pitchFamily="18" charset="0"/>
                            </a:rPr>
                          </m:ctrlPr>
                        </m:dPr>
                        <m:e>
                          <m:r>
                            <a:rPr lang="en-US" b="0" i="1" smtClean="0">
                              <a:latin typeface="Cambria Math"/>
                            </a:rPr>
                            <m:t>−0.06 </m:t>
                          </m:r>
                          <m:r>
                            <a:rPr lang="en-US" b="0" i="1" smtClean="0">
                              <a:latin typeface="Cambria Math"/>
                            </a:rPr>
                            <m:t>𝑚</m:t>
                          </m:r>
                        </m:e>
                      </m:d>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𝑘</m:t>
                      </m:r>
                      <m:r>
                        <a:rPr lang="en-US" b="0" i="1" smtClean="0">
                          <a:latin typeface="Cambria Math"/>
                        </a:rPr>
                        <m:t>=400</m:t>
                      </m:r>
                      <m:f>
                        <m:fPr>
                          <m:ctrlPr>
                            <a:rPr lang="en-US" b="0" i="1" smtClean="0">
                              <a:latin typeface="Cambria Math" panose="02040503050406030204" pitchFamily="18" charset="0"/>
                            </a:rPr>
                          </m:ctrlPr>
                        </m:fPr>
                        <m:num>
                          <m:r>
                            <a:rPr lang="en-US" b="0" i="1" smtClean="0">
                              <a:latin typeface="Cambria Math"/>
                            </a:rPr>
                            <m:t>𝑁</m:t>
                          </m:r>
                        </m:num>
                        <m:den>
                          <m:r>
                            <a:rPr lang="en-US" b="0" i="1" smtClean="0">
                              <a:latin typeface="Cambria Math"/>
                            </a:rPr>
                            <m:t>𝑚</m:t>
                          </m:r>
                        </m:den>
                      </m:f>
                    </m:oMath>
                  </m:oMathPara>
                </a14:m>
                <a:endParaRPr lang="en-US" b="0"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𝑃</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𝑒𝑙</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𝑘</m:t>
                      </m:r>
                      <m:sSup>
                        <m:sSupPr>
                          <m:ctrlPr>
                            <a:rPr lang="en-US" b="0" i="1" smtClean="0">
                              <a:latin typeface="Cambria Math" panose="02040503050406030204" pitchFamily="18" charset="0"/>
                            </a:rPr>
                          </m:ctrlPr>
                        </m:sSupPr>
                        <m:e>
                          <m:r>
                            <a:rPr lang="en-US" b="0" i="1" smtClean="0">
                              <a:latin typeface="Cambria Math"/>
                            </a:rPr>
                            <m:t>𝑥</m:t>
                          </m:r>
                        </m:e>
                        <m:sup>
                          <m:r>
                            <a:rPr lang="en-US" b="0" i="1" smtClean="0">
                              <a:latin typeface="Cambria Math"/>
                            </a:rPr>
                            <m:t>2</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𝑃</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𝑒𝑙</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d>
                        <m:dPr>
                          <m:ctrlPr>
                            <a:rPr lang="en-US" b="0" i="1" smtClean="0">
                              <a:latin typeface="Cambria Math" panose="02040503050406030204" pitchFamily="18" charset="0"/>
                            </a:rPr>
                          </m:ctrlPr>
                        </m:dPr>
                        <m:e>
                          <m:r>
                            <a:rPr lang="en-US" b="0" i="1" smtClean="0">
                              <a:latin typeface="Cambria Math"/>
                            </a:rPr>
                            <m:t>400</m:t>
                          </m:r>
                          <m:f>
                            <m:fPr>
                              <m:ctrlPr>
                                <a:rPr lang="en-US" b="0" i="1" smtClean="0">
                                  <a:latin typeface="Cambria Math" panose="02040503050406030204" pitchFamily="18" charset="0"/>
                                </a:rPr>
                              </m:ctrlPr>
                            </m:fPr>
                            <m:num>
                              <m:r>
                                <a:rPr lang="en-US" b="0" i="1" smtClean="0">
                                  <a:latin typeface="Cambria Math"/>
                                </a:rPr>
                                <m:t>𝑁</m:t>
                              </m:r>
                            </m:num>
                            <m:den>
                              <m:r>
                                <a:rPr lang="en-US" b="0" i="1" smtClean="0">
                                  <a:latin typeface="Cambria Math"/>
                                </a:rPr>
                                <m:t>𝑚</m:t>
                              </m:r>
                            </m:den>
                          </m:f>
                        </m:e>
                      </m:d>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a:rPr>
                                <m:t>0.06 </m:t>
                              </m:r>
                              <m:r>
                                <a:rPr lang="en-US" b="0" i="1" smtClean="0">
                                  <a:latin typeface="Cambria Math"/>
                                </a:rPr>
                                <m:t>𝑚</m:t>
                              </m:r>
                            </m:e>
                          </m:d>
                        </m:e>
                        <m:sup>
                          <m:r>
                            <a:rPr lang="en-US" b="0" i="1" smtClean="0">
                              <a:latin typeface="Cambria Math"/>
                            </a:rPr>
                            <m:t>2</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𝑃</m:t>
                      </m:r>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𝑒𝑙</m:t>
                          </m:r>
                        </m:sub>
                      </m:sSub>
                      <m:r>
                        <a:rPr lang="en-US" b="0" i="1" smtClean="0">
                          <a:latin typeface="Cambria Math"/>
                        </a:rPr>
                        <m:t>=0.72 </m:t>
                      </m:r>
                      <m:r>
                        <a:rPr lang="en-US" b="0" i="1" smtClean="0">
                          <a:latin typeface="Cambria Math"/>
                        </a:rPr>
                        <m:t>𝐽</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𝐹=−𝑘𝑥</a:t>
                </a:r>
                <a:endParaRPr lang="en-US" b="0" dirty="0" smtClean="0"/>
              </a:p>
              <a:p>
                <a:r>
                  <a:rPr lang="en-US" b="0" i="0" smtClean="0">
                    <a:latin typeface="Cambria Math"/>
                  </a:rPr>
                  <a:t>24 𝑁=−𝑘(−0.06 𝑚)</a:t>
                </a:r>
                <a:endParaRPr lang="en-US" b="0" dirty="0" smtClean="0"/>
              </a:p>
              <a:p>
                <a:r>
                  <a:rPr lang="en-US" b="0" i="0" smtClean="0">
                    <a:latin typeface="Cambria Math"/>
                  </a:rPr>
                  <a:t>𝑘=400 𝑁/𝑚</a:t>
                </a:r>
                <a:endParaRPr lang="en-US" b="0" dirty="0" smtClean="0"/>
              </a:p>
              <a:p>
                <a:endParaRPr lang="en-US" dirty="0" smtClean="0"/>
              </a:p>
              <a:p>
                <a:r>
                  <a:rPr lang="en-US" b="0" i="0" smtClean="0">
                    <a:latin typeface="Cambria Math"/>
                  </a:rPr>
                  <a:t>𝑃𝐸_𝑒𝑙=1/2 𝑘𝑥^2</a:t>
                </a:r>
                <a:endParaRPr lang="en-US" b="0" dirty="0" smtClean="0"/>
              </a:p>
              <a:p>
                <a:r>
                  <a:rPr lang="en-US" b="0" i="0" smtClean="0">
                    <a:latin typeface="Cambria Math"/>
                  </a:rPr>
                  <a:t>𝑃𝐸_𝑒𝑙=1/2 (400 𝑁/𝑚) (0.06 𝑚)^2</a:t>
                </a:r>
                <a:endParaRPr lang="en-US" b="0" dirty="0" smtClean="0"/>
              </a:p>
              <a:p>
                <a:r>
                  <a:rPr lang="en-US" b="0" i="0" smtClean="0">
                    <a:latin typeface="Cambria Math"/>
                  </a:rPr>
                  <a:t>𝑃𝐸_𝑒𝑙=0.72 𝐽</a:t>
                </a:r>
                <a:endParaRPr lang="en-US" dirty="0"/>
              </a:p>
            </p:txBody>
          </p:sp>
        </mc:Fallback>
      </mc:AlternateContent>
      <p:sp>
        <p:nvSpPr>
          <p:cNvPr id="4" name="Slide Number Placeholder 3"/>
          <p:cNvSpPr>
            <a:spLocks noGrp="1"/>
          </p:cNvSpPr>
          <p:nvPr>
            <p:ph type="sldNum" sz="quarter" idx="10"/>
          </p:nvPr>
        </p:nvSpPr>
        <p:spPr/>
        <p:txBody>
          <a:bodyPr/>
          <a:lstStyle/>
          <a:p>
            <a:fld id="{4E799403-D3BB-45CB-A292-33607AC25437}" type="slidenum">
              <a:rPr lang="en-US" smtClean="0"/>
              <a:t>18</a:t>
            </a:fld>
            <a:endParaRPr lang="en-US"/>
          </a:p>
        </p:txBody>
      </p:sp>
    </p:spTree>
    <p:extLst>
      <p:ext uri="{BB962C8B-B14F-4D97-AF65-F5344CB8AC3E}">
        <p14:creationId xmlns:p14="http://schemas.microsoft.com/office/powerpoint/2010/main" val="1651408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19</a:t>
            </a:fld>
            <a:endParaRPr lang="en-US"/>
          </a:p>
        </p:txBody>
      </p:sp>
    </p:spTree>
    <p:extLst>
      <p:ext uri="{BB962C8B-B14F-4D97-AF65-F5344CB8AC3E}">
        <p14:creationId xmlns:p14="http://schemas.microsoft.com/office/powerpoint/2010/main" val="1750045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20</a:t>
            </a:fld>
            <a:endParaRPr lang="en-US"/>
          </a:p>
        </p:txBody>
      </p:sp>
    </p:spTree>
    <p:extLst>
      <p:ext uri="{BB962C8B-B14F-4D97-AF65-F5344CB8AC3E}">
        <p14:creationId xmlns:p14="http://schemas.microsoft.com/office/powerpoint/2010/main" val="2523737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21</a:t>
            </a:fld>
            <a:endParaRPr lang="en-US"/>
          </a:p>
        </p:txBody>
      </p:sp>
    </p:spTree>
    <p:extLst>
      <p:ext uri="{BB962C8B-B14F-4D97-AF65-F5344CB8AC3E}">
        <p14:creationId xmlns:p14="http://schemas.microsoft.com/office/powerpoint/2010/main" val="58199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2</a:t>
            </a:fld>
            <a:endParaRPr lang="en-US"/>
          </a:p>
        </p:txBody>
      </p:sp>
    </p:spTree>
    <p:extLst>
      <p:ext uri="{BB962C8B-B14F-4D97-AF65-F5344CB8AC3E}">
        <p14:creationId xmlns:p14="http://schemas.microsoft.com/office/powerpoint/2010/main" val="3877321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6F1D57-35B6-4A19-8FC2-B6645A036906}" type="slidenum">
              <a:rPr lang="en-US" smtClean="0"/>
              <a:t>22</a:t>
            </a:fld>
            <a:endParaRPr lang="en-US"/>
          </a:p>
        </p:txBody>
      </p:sp>
    </p:spTree>
    <p:extLst>
      <p:ext uri="{BB962C8B-B14F-4D97-AF65-F5344CB8AC3E}">
        <p14:creationId xmlns:p14="http://schemas.microsoft.com/office/powerpoint/2010/main" val="2270915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
                    </m:oMathParaPr>
                    <m:oMath xmlns:m="http://schemas.openxmlformats.org/officeDocument/2006/math">
                      <m:r>
                        <a:rPr lang="en-US" b="0" i="1" dirty="0" smtClean="0">
                          <a:latin typeface="Cambria Math"/>
                        </a:rPr>
                        <m:t>𝑦</m:t>
                      </m:r>
                      <m:r>
                        <a:rPr lang="en-US" b="0" i="1" dirty="0" smtClean="0">
                          <a:latin typeface="Cambria Math"/>
                        </a:rPr>
                        <m:t>=</m:t>
                      </m:r>
                      <m:r>
                        <m:rPr>
                          <m:sty m:val="p"/>
                        </m:rPr>
                        <a:rPr lang="en-US" b="0" i="1" dirty="0" err="1" smtClean="0">
                          <a:latin typeface="Cambria Math"/>
                        </a:rPr>
                        <m:t>A</m:t>
                      </m:r>
                      <m:r>
                        <a:rPr lang="en-US" b="0" i="1" dirty="0" smtClean="0">
                          <a:latin typeface="Cambria Math"/>
                        </a:rPr>
                        <m:t> </m:t>
                      </m:r>
                      <m:r>
                        <m:rPr>
                          <m:sty m:val="p"/>
                        </m:rPr>
                        <a:rPr lang="en-US" b="0" i="1" dirty="0" err="1" smtClean="0">
                          <a:latin typeface="Cambria Math"/>
                        </a:rPr>
                        <m:t>cos</m:t>
                      </m:r>
                      <m:r>
                        <a:rPr lang="en-US" b="0" i="1" dirty="0" smtClean="0">
                          <a:latin typeface="Cambria Math"/>
                        </a:rPr>
                        <m:t>(2</m:t>
                      </m:r>
                      <m:r>
                        <a:rPr lang="en-US" b="0" i="1" dirty="0" smtClean="0">
                          <a:latin typeface="Cambria Math"/>
                        </a:rPr>
                        <m:t>𝜋</m:t>
                      </m:r>
                      <m:r>
                        <a:rPr lang="en-US" b="0" i="1" dirty="0" smtClean="0">
                          <a:latin typeface="Cambria Math"/>
                        </a:rPr>
                        <m:t>𝑡</m:t>
                      </m:r>
                      <m:r>
                        <a:rPr lang="en-US" b="0" i="1" dirty="0" smtClean="0">
                          <a:latin typeface="Cambria Math"/>
                        </a:rPr>
                        <m:t>/</m:t>
                      </m:r>
                      <m:r>
                        <a:rPr lang="en-US" b="0" i="1" dirty="0" smtClean="0">
                          <a:latin typeface="Cambria Math"/>
                        </a:rPr>
                        <m:t>𝑇</m:t>
                      </m:r>
                      <m:r>
                        <a:rPr lang="en-US" b="0" i="1" dirty="0" smtClean="0">
                          <a:latin typeface="Cambria Math"/>
                        </a:rPr>
                        <m:t>)</m:t>
                      </m:r>
                    </m:oMath>
                  </m:oMathPara>
                </a14:m>
                <a:endParaRPr lang="en-US" dirty="0"/>
              </a:p>
              <a:p>
                <a:pPr/>
                <a14:m>
                  <m:oMathPara xmlns:m="http://schemas.openxmlformats.org/officeDocument/2006/math">
                    <m:oMathParaPr>
                      <m:jc m:val="centerGroup"/>
                    </m:oMathParaPr>
                    <m:oMath xmlns:m="http://schemas.openxmlformats.org/officeDocument/2006/math">
                      <m:r>
                        <a:rPr lang="en-US" i="1" dirty="0" smtClean="0">
                          <a:latin typeface="Cambria Math"/>
                        </a:rPr>
                        <m:t>𝐴</m:t>
                      </m:r>
                      <m:r>
                        <a:rPr lang="en-US" i="1" dirty="0" smtClean="0">
                          <a:latin typeface="Cambria Math"/>
                        </a:rPr>
                        <m:t> = 0.015 </m:t>
                      </m:r>
                      <m:r>
                        <a:rPr lang="en-US" i="1" baseline="0" dirty="0" smtClean="0">
                          <a:latin typeface="Cambria Math"/>
                        </a:rPr>
                        <m:t>𝑚</m:t>
                      </m:r>
                    </m:oMath>
                  </m:oMathPara>
                </a14:m>
                <a:endParaRPr lang="en-US" baseline="0" dirty="0"/>
              </a:p>
              <a:p>
                <a:pPr/>
                <a14:m>
                  <m:oMathPara xmlns:m="http://schemas.openxmlformats.org/officeDocument/2006/math">
                    <m:oMathParaPr>
                      <m:jc m:val="centerGroup"/>
                    </m:oMathParaPr>
                    <m:oMath xmlns:m="http://schemas.openxmlformats.org/officeDocument/2006/math">
                      <m:r>
                        <a:rPr lang="en-US" i="1" baseline="0" dirty="0" smtClean="0">
                          <a:latin typeface="Cambria Math"/>
                        </a:rPr>
                        <m:t>𝑓</m:t>
                      </m:r>
                      <m:r>
                        <a:rPr lang="en-US" i="1" baseline="0" dirty="0" smtClean="0">
                          <a:latin typeface="Cambria Math"/>
                        </a:rPr>
                        <m:t> = 100 </m:t>
                      </m:r>
                      <m:r>
                        <a:rPr lang="en-US" i="1" baseline="0" dirty="0" smtClean="0">
                          <a:latin typeface="Cambria Math"/>
                        </a:rPr>
                        <m:t>𝐻𝑧</m:t>
                      </m:r>
                      <m:r>
                        <a:rPr lang="en-US" b="0" i="1" baseline="0" dirty="0" smtClean="0">
                          <a:latin typeface="Cambria Math"/>
                        </a:rPr>
                        <m:t>→</m:t>
                      </m:r>
                      <m:r>
                        <a:rPr lang="en-US" b="0" i="1" baseline="0" dirty="0" smtClean="0">
                          <a:latin typeface="Cambria Math"/>
                        </a:rPr>
                        <m:t>𝑇</m:t>
                      </m:r>
                      <m:r>
                        <a:rPr lang="en-US" b="0" i="1" baseline="0" dirty="0" smtClean="0">
                          <a:latin typeface="Cambria Math"/>
                        </a:rPr>
                        <m:t>=</m:t>
                      </m:r>
                      <m:f>
                        <m:fPr>
                          <m:ctrlPr>
                            <a:rPr lang="en-US" b="0" i="1" baseline="0" dirty="0" smtClean="0">
                              <a:latin typeface="Cambria Math" panose="02040503050406030204" pitchFamily="18" charset="0"/>
                            </a:rPr>
                          </m:ctrlPr>
                        </m:fPr>
                        <m:num>
                          <m:r>
                            <a:rPr lang="en-US" b="0" i="1" baseline="0" dirty="0" smtClean="0">
                              <a:latin typeface="Cambria Math"/>
                            </a:rPr>
                            <m:t>1</m:t>
                          </m:r>
                        </m:num>
                        <m:den>
                          <m:r>
                            <a:rPr lang="en-US" b="0" i="1" baseline="0" dirty="0" smtClean="0">
                              <a:latin typeface="Cambria Math"/>
                            </a:rPr>
                            <m:t>100 </m:t>
                          </m:r>
                          <m:r>
                            <a:rPr lang="en-US" b="0" i="1" baseline="0" dirty="0" smtClean="0">
                              <a:latin typeface="Cambria Math"/>
                            </a:rPr>
                            <m:t>𝐻𝑧</m:t>
                          </m:r>
                        </m:den>
                      </m:f>
                      <m:r>
                        <a:rPr lang="en-US" b="0" i="1" baseline="0" dirty="0" smtClean="0">
                          <a:latin typeface="Cambria Math"/>
                        </a:rPr>
                        <m:t>=0.01 </m:t>
                      </m:r>
                      <m:r>
                        <a:rPr lang="en-US" b="0" i="1" baseline="0" dirty="0" smtClean="0">
                          <a:latin typeface="Cambria Math"/>
                        </a:rPr>
                        <m:t>𝑠</m:t>
                      </m:r>
                    </m:oMath>
                  </m:oMathPara>
                </a14:m>
                <a:endParaRPr lang="en-US" baseline="0" dirty="0"/>
              </a:p>
              <a:p>
                <a:pPr algn="l"/>
                <a14:m>
                  <m:oMathPara xmlns:m="http://schemas.openxmlformats.org/officeDocument/2006/math">
                    <m:oMathParaPr>
                      <m:jc m:val="center"/>
                    </m:oMathParaPr>
                    <m:oMath xmlns:m="http://schemas.openxmlformats.org/officeDocument/2006/math">
                      <m:r>
                        <a:rPr lang="en-US" b="0" i="1" dirty="0" smtClean="0">
                          <a:latin typeface="Cambria Math"/>
                          <a:sym typeface="Wingdings" pitchFamily="2" charset="2"/>
                        </a:rPr>
                        <m:t>𝑦</m:t>
                      </m:r>
                      <m:r>
                        <a:rPr lang="en-US" b="0" i="1" dirty="0" smtClean="0">
                          <a:latin typeface="Cambria Math"/>
                          <a:sym typeface="Wingdings" pitchFamily="2" charset="2"/>
                        </a:rPr>
                        <m:t>=0.015</m:t>
                      </m:r>
                      <m:func>
                        <m:funcPr>
                          <m:ctrlPr>
                            <a:rPr lang="en-US" b="0" i="1" dirty="0" smtClean="0">
                              <a:latin typeface="Cambria Math" panose="02040503050406030204" pitchFamily="18" charset="0"/>
                              <a:sym typeface="Wingdings" pitchFamily="2" charset="2"/>
                            </a:rPr>
                          </m:ctrlPr>
                        </m:funcPr>
                        <m:fName>
                          <m:r>
                            <m:rPr>
                              <m:sty m:val="p"/>
                            </m:rPr>
                            <a:rPr lang="en-US" b="0" i="0" dirty="0" smtClean="0">
                              <a:latin typeface="Cambria Math"/>
                              <a:sym typeface="Wingdings" pitchFamily="2" charset="2"/>
                            </a:rPr>
                            <m:t>cos</m:t>
                          </m:r>
                        </m:fName>
                        <m:e>
                          <m:d>
                            <m:dPr>
                              <m:ctrlPr>
                                <a:rPr lang="en-US" b="0" i="1" dirty="0" smtClean="0">
                                  <a:latin typeface="Cambria Math" panose="02040503050406030204" pitchFamily="18" charset="0"/>
                                  <a:sym typeface="Wingdings" pitchFamily="2" charset="2"/>
                                </a:rPr>
                              </m:ctrlPr>
                            </m:dPr>
                            <m:e>
                              <m:f>
                                <m:fPr>
                                  <m:ctrlPr>
                                    <a:rPr lang="en-US" b="0" i="1" dirty="0" smtClean="0">
                                      <a:latin typeface="Cambria Math" panose="02040503050406030204" pitchFamily="18" charset="0"/>
                                      <a:sym typeface="Wingdings" pitchFamily="2" charset="2"/>
                                    </a:rPr>
                                  </m:ctrlPr>
                                </m:fPr>
                                <m:num>
                                  <m:r>
                                    <a:rPr lang="en-US" b="0" i="1" dirty="0" smtClean="0">
                                      <a:latin typeface="Cambria Math"/>
                                      <a:sym typeface="Wingdings" pitchFamily="2" charset="2"/>
                                    </a:rPr>
                                    <m:t>2</m:t>
                                  </m:r>
                                  <m:r>
                                    <a:rPr lang="en-US" b="0" i="1" dirty="0" smtClean="0">
                                      <a:latin typeface="Cambria Math"/>
                                      <a:sym typeface="Wingdings" pitchFamily="2" charset="2"/>
                                    </a:rPr>
                                    <m:t>𝜋</m:t>
                                  </m:r>
                                  <m:r>
                                    <a:rPr lang="en-US" b="0" i="1" dirty="0" smtClean="0">
                                      <a:latin typeface="Cambria Math"/>
                                      <a:sym typeface="Wingdings" pitchFamily="2" charset="2"/>
                                    </a:rPr>
                                    <m:t>𝑡</m:t>
                                  </m:r>
                                </m:num>
                                <m:den>
                                  <m:r>
                                    <a:rPr lang="en-US" b="0" i="1" dirty="0" smtClean="0">
                                      <a:latin typeface="Cambria Math"/>
                                      <a:sym typeface="Wingdings" pitchFamily="2" charset="2"/>
                                    </a:rPr>
                                    <m:t>0.01 </m:t>
                                  </m:r>
                                  <m:r>
                                    <a:rPr lang="en-US" b="0" i="1" dirty="0" smtClean="0">
                                      <a:latin typeface="Cambria Math"/>
                                      <a:sym typeface="Wingdings" pitchFamily="2" charset="2"/>
                                    </a:rPr>
                                    <m:t>𝑠</m:t>
                                  </m:r>
                                </m:den>
                              </m:f>
                            </m:e>
                          </m:d>
                        </m:e>
                      </m:func>
                    </m:oMath>
                  </m:oMathPara>
                </a14:m>
                <a:endParaRPr lang="en-US" b="0" dirty="0">
                  <a:sym typeface="Wingdings" pitchFamily="2" charset="2"/>
                </a:endParaRPr>
              </a:p>
              <a:p>
                <a:pPr algn="l"/>
                <a14:m>
                  <m:oMathPara xmlns:m="http://schemas.openxmlformats.org/officeDocument/2006/math">
                    <m:oMathParaPr>
                      <m:jc m:val="center"/>
                    </m:oMathParaPr>
                    <m:oMath xmlns:m="http://schemas.openxmlformats.org/officeDocument/2006/math">
                      <m:r>
                        <a:rPr lang="en-US" b="0" i="1" dirty="0" smtClean="0">
                          <a:latin typeface="Cambria Math"/>
                          <a:sym typeface="Wingdings" pitchFamily="2" charset="2"/>
                        </a:rPr>
                        <m:t>𝑦</m:t>
                      </m:r>
                      <m:r>
                        <a:rPr lang="en-US" b="0" i="1" dirty="0" smtClean="0">
                          <a:latin typeface="Cambria Math"/>
                          <a:sym typeface="Wingdings" pitchFamily="2" charset="2"/>
                        </a:rPr>
                        <m:t>=0.015</m:t>
                      </m:r>
                      <m:func>
                        <m:funcPr>
                          <m:ctrlPr>
                            <a:rPr lang="en-US" b="0" i="1" dirty="0" smtClean="0">
                              <a:latin typeface="Cambria Math" panose="02040503050406030204" pitchFamily="18" charset="0"/>
                              <a:sym typeface="Wingdings" pitchFamily="2" charset="2"/>
                            </a:rPr>
                          </m:ctrlPr>
                        </m:funcPr>
                        <m:fName>
                          <m:r>
                            <m:rPr>
                              <m:sty m:val="p"/>
                            </m:rPr>
                            <a:rPr lang="en-US" b="0" i="0" dirty="0" smtClean="0">
                              <a:latin typeface="Cambria Math"/>
                              <a:sym typeface="Wingdings" pitchFamily="2" charset="2"/>
                            </a:rPr>
                            <m:t>cos</m:t>
                          </m:r>
                        </m:fName>
                        <m:e>
                          <m:r>
                            <a:rPr lang="en-US" b="0" i="1" dirty="0" smtClean="0">
                              <a:latin typeface="Cambria Math"/>
                              <a:sym typeface="Wingdings" pitchFamily="2" charset="2"/>
                            </a:rPr>
                            <m:t>(200</m:t>
                          </m:r>
                          <m:r>
                            <a:rPr lang="en-US" b="0" i="1" dirty="0" smtClean="0">
                              <a:latin typeface="Cambria Math"/>
                              <a:sym typeface="Wingdings" pitchFamily="2" charset="2"/>
                            </a:rPr>
                            <m:t>𝜋</m:t>
                          </m:r>
                          <m:r>
                            <a:rPr lang="en-US" b="0" i="1" dirty="0" smtClean="0">
                              <a:latin typeface="Cambria Math"/>
                              <a:sym typeface="Wingdings" pitchFamily="2" charset="2"/>
                            </a:rPr>
                            <m:t>𝑡</m:t>
                          </m:r>
                          <m:r>
                            <a:rPr lang="en-US" b="0" i="1" dirty="0" smtClean="0">
                              <a:latin typeface="Cambria Math"/>
                              <a:sym typeface="Wingdings" pitchFamily="2" charset="2"/>
                            </a:rPr>
                            <m:t>)</m:t>
                          </m:r>
                        </m:e>
                      </m:func>
                    </m:oMath>
                  </m:oMathPara>
                </a14:m>
                <a:endParaRPr lang="en-US" dirty="0">
                  <a:sym typeface="Wingdings" pitchFamily="2" charset="2"/>
                </a:endParaRPr>
              </a:p>
            </p:txBody>
          </p:sp>
        </mc:Choice>
        <mc:Fallback xmlns="">
          <p:sp>
            <p:nvSpPr>
              <p:cNvPr id="3" name="Notes Placeholder 2"/>
              <p:cNvSpPr>
                <a:spLocks noGrp="1"/>
              </p:cNvSpPr>
              <p:nvPr>
                <p:ph type="body" idx="1"/>
              </p:nvPr>
            </p:nvSpPr>
            <p:spPr/>
            <p:txBody>
              <a:bodyPr/>
              <a:lstStyle/>
              <a:p>
                <a:pPr/>
                <a:r>
                  <a:rPr lang="en-US" b="0" i="0" smtClean="0">
                    <a:latin typeface="Cambria Math"/>
                  </a:rPr>
                  <a:t>𝑦=𝐴 sin⁡〖(2𝜋𝑓𝑡−2𝜋𝑥/𝜆)〗</a:t>
                </a:r>
                <a:endParaRPr lang="en-US" dirty="0" smtClean="0"/>
              </a:p>
              <a:p>
                <a:r>
                  <a:rPr lang="en-US" dirty="0" smtClean="0"/>
                  <a:t>A = 0.015</a:t>
                </a:r>
                <a:r>
                  <a:rPr lang="en-US" baseline="0" dirty="0" smtClean="0"/>
                  <a:t> m</a:t>
                </a:r>
              </a:p>
              <a:p>
                <a:r>
                  <a:rPr lang="en-US" baseline="0" dirty="0" smtClean="0"/>
                  <a:t>f = 100 Hz</a:t>
                </a:r>
              </a:p>
              <a:p>
                <a:r>
                  <a:rPr lang="en-US" baseline="0" dirty="0" smtClean="0"/>
                  <a:t>v = f</a:t>
                </a:r>
                <a:r>
                  <a:rPr lang="en-US" b="0" i="0" baseline="0" smtClean="0">
                    <a:latin typeface="Cambria Math"/>
                  </a:rPr>
                  <a:t>𝜆</a:t>
                </a:r>
                <a:r>
                  <a:rPr lang="en-US" dirty="0" smtClean="0"/>
                  <a:t> </a:t>
                </a:r>
                <a:r>
                  <a:rPr lang="en-US" dirty="0" smtClean="0">
                    <a:sym typeface="Wingdings" pitchFamily="2" charset="2"/>
                  </a:rPr>
                  <a:t> 20 m/s = 100</a:t>
                </a:r>
                <a:r>
                  <a:rPr lang="en-US" baseline="0" dirty="0" smtClean="0">
                    <a:sym typeface="Wingdings" pitchFamily="2" charset="2"/>
                  </a:rPr>
                  <a:t> Hz</a:t>
                </a:r>
                <a:r>
                  <a:rPr lang="en-US" b="0" i="0" baseline="0" smtClean="0">
                    <a:latin typeface="Cambria Math"/>
                    <a:sym typeface="Wingdings" pitchFamily="2" charset="2"/>
                  </a:rPr>
                  <a:t>𝜆</a:t>
                </a:r>
                <a:r>
                  <a:rPr lang="en-US" dirty="0" smtClean="0"/>
                  <a:t> </a:t>
                </a:r>
                <a:r>
                  <a:rPr lang="en-US" dirty="0" smtClean="0">
                    <a:sym typeface="Wingdings" pitchFamily="2" charset="2"/>
                  </a:rPr>
                  <a:t> </a:t>
                </a:r>
                <a:r>
                  <a:rPr lang="en-US" b="0" i="0" smtClean="0">
                    <a:latin typeface="Cambria Math"/>
                    <a:sym typeface="Wingdings" pitchFamily="2" charset="2"/>
                  </a:rPr>
                  <a:t>𝜆=0.2 𝑚</a:t>
                </a:r>
                <a:endParaRPr lang="en-US" dirty="0" smtClean="0">
                  <a:sym typeface="Wingdings" pitchFamily="2" charset="2"/>
                </a:endParaRPr>
              </a:p>
              <a:p>
                <a:pPr algn="l"/>
                <a:r>
                  <a:rPr lang="en-US" b="0" i="0" smtClean="0">
                    <a:latin typeface="Cambria Math"/>
                    <a:sym typeface="Wingdings" pitchFamily="2" charset="2"/>
                  </a:rPr>
                  <a:t>𝑦=0.015  sin⁡(2𝜋(100 )𝑡−2𝜋𝑥/0.2)</a:t>
                </a:r>
                <a:endParaRPr lang="en-US" b="0" dirty="0" smtClean="0">
                  <a:sym typeface="Wingdings" pitchFamily="2" charset="2"/>
                </a:endParaRPr>
              </a:p>
              <a:p>
                <a:pPr algn="l"/>
                <a:r>
                  <a:rPr lang="en-US" b="0" i="0" smtClean="0">
                    <a:latin typeface="Cambria Math"/>
                    <a:sym typeface="Wingdings" pitchFamily="2" charset="2"/>
                  </a:rPr>
                  <a:t>𝑦=0.015 sin⁡〖(200𝜋𝑡−10𝜋𝑥)〗</a:t>
                </a:r>
                <a:endParaRPr lang="en-US" dirty="0" smtClean="0">
                  <a:sym typeface="Wingdings" pitchFamily="2" charset="2"/>
                </a:endParaRPr>
              </a:p>
            </p:txBody>
          </p:sp>
        </mc:Fallback>
      </mc:AlternateContent>
      <p:sp>
        <p:nvSpPr>
          <p:cNvPr id="4" name="Slide Number Placeholder 3"/>
          <p:cNvSpPr>
            <a:spLocks noGrp="1"/>
          </p:cNvSpPr>
          <p:nvPr>
            <p:ph type="sldNum" sz="quarter" idx="10"/>
          </p:nvPr>
        </p:nvSpPr>
        <p:spPr/>
        <p:txBody>
          <a:bodyPr/>
          <a:lstStyle/>
          <a:p>
            <a:fld id="{D16F1D57-35B6-4A19-8FC2-B6645A036906}" type="slidenum">
              <a:rPr lang="en-US" smtClean="0"/>
              <a:t>23</a:t>
            </a:fld>
            <a:endParaRPr lang="en-US"/>
          </a:p>
        </p:txBody>
      </p:sp>
    </p:spTree>
    <p:extLst>
      <p:ext uri="{BB962C8B-B14F-4D97-AF65-F5344CB8AC3E}">
        <p14:creationId xmlns:p14="http://schemas.microsoft.com/office/powerpoint/2010/main" val="365624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24</a:t>
            </a:fld>
            <a:endParaRPr lang="en-US"/>
          </a:p>
        </p:txBody>
      </p:sp>
    </p:spTree>
    <p:extLst>
      <p:ext uri="{BB962C8B-B14F-4D97-AF65-F5344CB8AC3E}">
        <p14:creationId xmlns:p14="http://schemas.microsoft.com/office/powerpoint/2010/main" val="2559804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26</a:t>
            </a:fld>
            <a:endParaRPr lang="en-US"/>
          </a:p>
        </p:txBody>
      </p:sp>
    </p:spTree>
    <p:extLst>
      <p:ext uri="{BB962C8B-B14F-4D97-AF65-F5344CB8AC3E}">
        <p14:creationId xmlns:p14="http://schemas.microsoft.com/office/powerpoint/2010/main" val="3604831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5E2B63F-39D7-463C-905C-9321C6A978BC}" type="slidenum">
              <a:rPr lang="en-US" smtClean="0"/>
              <a:pPr/>
              <a:t>27</a:t>
            </a:fld>
            <a:endParaRPr 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Maybe have big speaker with bouncing something on it</a:t>
            </a:r>
          </a:p>
        </p:txBody>
      </p:sp>
    </p:spTree>
    <p:extLst>
      <p:ext uri="{BB962C8B-B14F-4D97-AF65-F5344CB8AC3E}">
        <p14:creationId xmlns:p14="http://schemas.microsoft.com/office/powerpoint/2010/main" val="3347218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28</a:t>
            </a:fld>
            <a:endParaRPr lang="en-US"/>
          </a:p>
        </p:txBody>
      </p:sp>
    </p:spTree>
    <p:extLst>
      <p:ext uri="{BB962C8B-B14F-4D97-AF65-F5344CB8AC3E}">
        <p14:creationId xmlns:p14="http://schemas.microsoft.com/office/powerpoint/2010/main" val="1057651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29</a:t>
            </a:fld>
            <a:endParaRPr lang="en-US"/>
          </a:p>
        </p:txBody>
      </p:sp>
    </p:spTree>
    <p:extLst>
      <p:ext uri="{BB962C8B-B14F-4D97-AF65-F5344CB8AC3E}">
        <p14:creationId xmlns:p14="http://schemas.microsoft.com/office/powerpoint/2010/main" val="1688759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30</a:t>
            </a:fld>
            <a:endParaRPr lang="en-US"/>
          </a:p>
        </p:txBody>
      </p:sp>
    </p:spTree>
    <p:extLst>
      <p:ext uri="{BB962C8B-B14F-4D97-AF65-F5344CB8AC3E}">
        <p14:creationId xmlns:p14="http://schemas.microsoft.com/office/powerpoint/2010/main" val="1538966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8763368-E264-490C-8375-9BA9A52BBC5D}" type="slidenum">
              <a:rPr lang="en-US" smtClean="0"/>
              <a:pPr/>
              <a:t>31</a:t>
            </a:fld>
            <a:endParaRPr 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Loudness is subjective, pressure is not.</a:t>
            </a:r>
          </a:p>
          <a:p>
            <a:r>
              <a:rPr lang="en-US"/>
              <a:t>Measure pressure to see if damaging</a:t>
            </a:r>
          </a:p>
        </p:txBody>
      </p:sp>
    </p:spTree>
    <p:extLst>
      <p:ext uri="{BB962C8B-B14F-4D97-AF65-F5344CB8AC3E}">
        <p14:creationId xmlns:p14="http://schemas.microsoft.com/office/powerpoint/2010/main" val="3206237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32</a:t>
            </a:fld>
            <a:endParaRPr lang="en-US"/>
          </a:p>
        </p:txBody>
      </p:sp>
    </p:spTree>
    <p:extLst>
      <p:ext uri="{BB962C8B-B14F-4D97-AF65-F5344CB8AC3E}">
        <p14:creationId xmlns:p14="http://schemas.microsoft.com/office/powerpoint/2010/main" val="986798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CACF82B-692D-4494-9F9A-73CD667B0CEF}" type="slidenum">
              <a:rPr lang="en-US" smtClean="0"/>
              <a:pPr/>
              <a:t>4</a:t>
            </a:fld>
            <a:endParaRPr lang="en-US"/>
          </a:p>
        </p:txBody>
      </p:sp>
      <p:sp>
        <p:nvSpPr>
          <p:cNvPr id="66563" name="Rectangle 2"/>
          <p:cNvSpPr>
            <a:spLocks noGrp="1" noRot="1" noChangeAspect="1" noChangeArrowheads="1" noTextEdit="1"/>
          </p:cNvSpPr>
          <p:nvPr>
            <p:ph type="sldImg"/>
          </p:nvPr>
        </p:nvSpPr>
        <p:spPr>
          <a:xfrm>
            <a:off x="381000" y="685800"/>
            <a:ext cx="6096000"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If the water moved in bulk, then there would be a hole in the water.</a:t>
            </a:r>
          </a:p>
          <a:p>
            <a:pPr eaLnBrk="1" hangingPunct="1"/>
            <a:endParaRPr lang="en-US"/>
          </a:p>
        </p:txBody>
      </p:sp>
    </p:spTree>
    <p:extLst>
      <p:ext uri="{BB962C8B-B14F-4D97-AF65-F5344CB8AC3E}">
        <p14:creationId xmlns:p14="http://schemas.microsoft.com/office/powerpoint/2010/main" val="373701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33</a:t>
            </a:fld>
            <a:endParaRPr lang="en-US"/>
          </a:p>
        </p:txBody>
      </p:sp>
    </p:spTree>
    <p:extLst>
      <p:ext uri="{BB962C8B-B14F-4D97-AF65-F5344CB8AC3E}">
        <p14:creationId xmlns:p14="http://schemas.microsoft.com/office/powerpoint/2010/main" val="2932645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34</a:t>
            </a:fld>
            <a:endParaRPr lang="en-US"/>
          </a:p>
        </p:txBody>
      </p:sp>
    </p:spTree>
    <p:extLst>
      <p:ext uri="{BB962C8B-B14F-4D97-AF65-F5344CB8AC3E}">
        <p14:creationId xmlns:p14="http://schemas.microsoft.com/office/powerpoint/2010/main" val="2642347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𝑇</m:t>
                      </m:r>
                      <m:r>
                        <a:rPr lang="en-US" b="0" i="1" smtClean="0">
                          <a:latin typeface="Cambria Math"/>
                        </a:rPr>
                        <m:t>=25 °</m:t>
                      </m:r>
                      <m:r>
                        <a:rPr lang="en-US" b="0" i="1" smtClean="0">
                          <a:latin typeface="Cambria Math"/>
                        </a:rPr>
                        <m:t>𝐶</m:t>
                      </m:r>
                      <m:r>
                        <a:rPr lang="en-US" b="0" i="1" smtClean="0">
                          <a:latin typeface="Cambria Math"/>
                        </a:rPr>
                        <m:t>=298 </m:t>
                      </m:r>
                      <m:r>
                        <a:rPr lang="en-US" b="0" i="1" smtClean="0">
                          <a:latin typeface="Cambria Math"/>
                        </a:rPr>
                        <m:t>𝐾</m:t>
                      </m:r>
                    </m:oMath>
                  </m:oMathPara>
                </a14:m>
                <a:endParaRPr lang="en-US" b="0" i="1" dirty="0">
                  <a:latin typeface="Cambria Math"/>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𝑤</m:t>
                          </m:r>
                        </m:sub>
                      </m:sSub>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331</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e>
                      </m:d>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a:rPr>
                                <m:t>𝑇</m:t>
                              </m:r>
                            </m:num>
                            <m:den>
                              <m:r>
                                <a:rPr lang="en-US" b="0" i="1" smtClean="0">
                                  <a:latin typeface="Cambria Math"/>
                                </a:rPr>
                                <m:t>273 </m:t>
                              </m:r>
                              <m:r>
                                <a:rPr lang="en-US" b="0" i="1" smtClean="0">
                                  <a:latin typeface="Cambria Math"/>
                                </a:rPr>
                                <m:t>𝐾</m:t>
                              </m:r>
                            </m:den>
                          </m:f>
                        </m:e>
                      </m:rad>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𝑤</m:t>
                          </m:r>
                        </m:sub>
                      </m:sSub>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331</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e>
                      </m:d>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a:rPr>
                                <m:t>298 </m:t>
                              </m:r>
                              <m:r>
                                <a:rPr lang="en-US" b="0" i="1" smtClean="0">
                                  <a:latin typeface="Cambria Math"/>
                                </a:rPr>
                                <m:t>𝐾</m:t>
                              </m:r>
                            </m:num>
                            <m:den>
                              <m:r>
                                <a:rPr lang="en-US" b="0" i="1" smtClean="0">
                                  <a:latin typeface="Cambria Math"/>
                                </a:rPr>
                                <m:t>273 </m:t>
                              </m:r>
                              <m:r>
                                <a:rPr lang="en-US" b="0" i="1" smtClean="0">
                                  <a:latin typeface="Cambria Math"/>
                                </a:rPr>
                                <m:t>𝐾</m:t>
                              </m:r>
                            </m:den>
                          </m:f>
                        </m:e>
                      </m:rad>
                      <m:r>
                        <a:rPr lang="en-US" b="0" i="1" smtClean="0">
                          <a:latin typeface="Cambria Math"/>
                        </a:rPr>
                        <m:t>=345.8</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𝑤</m:t>
                          </m:r>
                        </m:sub>
                      </m:sSub>
                      <m:r>
                        <a:rPr lang="en-US" b="0" i="1" smtClean="0">
                          <a:latin typeface="Cambria Math"/>
                        </a:rPr>
                        <m:t>=</m:t>
                      </m:r>
                      <m:r>
                        <a:rPr lang="en-US" b="0" i="1" smtClean="0">
                          <a:latin typeface="Cambria Math"/>
                        </a:rPr>
                        <m:t>𝑓</m:t>
                      </m:r>
                      <m:r>
                        <a:rPr lang="en-US" b="0" i="1" smtClean="0">
                          <a:latin typeface="Cambria Math"/>
                        </a:rPr>
                        <m:t>𝜆</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345.8</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r>
                        <a:rPr lang="en-US" b="0" i="1" smtClean="0">
                          <a:latin typeface="Cambria Math"/>
                        </a:rPr>
                        <m:t>=440 </m:t>
                      </m:r>
                      <m:r>
                        <a:rPr lang="en-US" b="0" i="1" smtClean="0">
                          <a:latin typeface="Cambria Math"/>
                        </a:rPr>
                        <m:t>𝐻𝑧</m:t>
                      </m:r>
                      <m:r>
                        <a:rPr lang="en-US" b="0" i="1" smtClean="0">
                          <a:latin typeface="Cambria Math"/>
                        </a:rPr>
                        <m:t> </m:t>
                      </m:r>
                      <m:r>
                        <a:rPr lang="en-US" b="0" i="1" smtClean="0">
                          <a:latin typeface="Cambria Math"/>
                        </a:rPr>
                        <m:t>𝜆</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𝜆</m:t>
                      </m:r>
                      <m:r>
                        <a:rPr lang="en-US" b="0" i="1" smtClean="0">
                          <a:latin typeface="Cambria Math"/>
                        </a:rPr>
                        <m:t>=0.786 </m:t>
                      </m:r>
                      <m:r>
                        <a:rPr lang="en-US" b="0" i="1" smtClean="0">
                          <a:latin typeface="Cambria Math"/>
                        </a:rPr>
                        <m:t>𝑚</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𝑇=25 °𝐶=298 𝐾</a:t>
                </a:r>
                <a:endParaRPr lang="en-US" b="0" i="1" dirty="0" smtClean="0">
                  <a:latin typeface="Cambria Math"/>
                </a:endParaRPr>
              </a:p>
              <a:p>
                <a:r>
                  <a:rPr lang="en-US" b="0" i="0" smtClean="0">
                    <a:latin typeface="Cambria Math"/>
                  </a:rPr>
                  <a:t>𝑣_𝑤=(331 𝑚/𝑠) √(𝑇/(273 𝐾))</a:t>
                </a:r>
                <a:endParaRPr lang="en-US" dirty="0" smtClean="0"/>
              </a:p>
              <a:p>
                <a:r>
                  <a:rPr lang="en-US" b="0" i="0" smtClean="0">
                    <a:latin typeface="Cambria Math"/>
                  </a:rPr>
                  <a:t>𝑣</a:t>
                </a:r>
                <a:r>
                  <a:rPr lang="en-US" b="0" i="0" smtClean="0">
                    <a:latin typeface="Cambria Math"/>
                  </a:rPr>
                  <a:t>_</a:t>
                </a:r>
                <a:r>
                  <a:rPr lang="en-US" b="0" i="0" smtClean="0">
                    <a:latin typeface="Cambria Math"/>
                  </a:rPr>
                  <a:t>𝑤=(331 𝑚/𝑠) √((</a:t>
                </a:r>
                <a:r>
                  <a:rPr lang="en-US" b="0" i="0" smtClean="0">
                    <a:latin typeface="Cambria Math"/>
                  </a:rPr>
                  <a:t>298 𝐾)/(</a:t>
                </a:r>
                <a:r>
                  <a:rPr lang="en-US" b="0" i="0" smtClean="0">
                    <a:latin typeface="Cambria Math"/>
                  </a:rPr>
                  <a:t>273 𝐾))</a:t>
                </a:r>
                <a:r>
                  <a:rPr lang="en-US" b="0" i="0" smtClean="0">
                    <a:latin typeface="Cambria Math"/>
                  </a:rPr>
                  <a:t>=345.8 𝑚/𝑠</a:t>
                </a:r>
                <a:endParaRPr lang="en-US" b="0" dirty="0" smtClean="0"/>
              </a:p>
              <a:p>
                <a:r>
                  <a:rPr lang="en-US" b="0" i="0" smtClean="0">
                    <a:latin typeface="Cambria Math"/>
                  </a:rPr>
                  <a:t>𝑣_𝑤=𝑓𝜆</a:t>
                </a:r>
                <a:endParaRPr lang="en-US" b="0" dirty="0" smtClean="0"/>
              </a:p>
              <a:p>
                <a:r>
                  <a:rPr lang="en-US" b="0" i="0" smtClean="0">
                    <a:latin typeface="Cambria Math"/>
                  </a:rPr>
                  <a:t>345.8 𝑚/𝑠=440 𝐻𝑧 𝜆</a:t>
                </a:r>
                <a:endParaRPr lang="en-US" b="0" dirty="0" smtClean="0"/>
              </a:p>
              <a:p>
                <a:r>
                  <a:rPr lang="en-US" b="0" i="0" smtClean="0">
                    <a:latin typeface="Cambria Math"/>
                  </a:rPr>
                  <a:t>𝜆=0.786 𝑚</a:t>
                </a:r>
                <a:endParaRPr lang="en-US" dirty="0"/>
              </a:p>
            </p:txBody>
          </p:sp>
        </mc:Fallback>
      </mc:AlternateContent>
      <p:sp>
        <p:nvSpPr>
          <p:cNvPr id="4" name="Slide Number Placeholder 3"/>
          <p:cNvSpPr>
            <a:spLocks noGrp="1"/>
          </p:cNvSpPr>
          <p:nvPr>
            <p:ph type="sldNum" sz="quarter" idx="10"/>
          </p:nvPr>
        </p:nvSpPr>
        <p:spPr/>
        <p:txBody>
          <a:bodyPr/>
          <a:lstStyle/>
          <a:p>
            <a:fld id="{4E799403-D3BB-45CB-A292-33607AC25437}" type="slidenum">
              <a:rPr lang="en-US" smtClean="0"/>
              <a:t>35</a:t>
            </a:fld>
            <a:endParaRPr lang="en-US"/>
          </a:p>
        </p:txBody>
      </p:sp>
    </p:spTree>
    <p:extLst>
      <p:ext uri="{BB962C8B-B14F-4D97-AF65-F5344CB8AC3E}">
        <p14:creationId xmlns:p14="http://schemas.microsoft.com/office/powerpoint/2010/main" val="2960289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A0C3104-A2AD-4098-BA51-11E8D1D44192}" type="slidenum">
              <a:rPr lang="en-US" smtClean="0"/>
              <a:pPr/>
              <a:t>36</a:t>
            </a:fld>
            <a:endParaRPr lang="en-US"/>
          </a:p>
        </p:txBody>
      </p:sp>
      <p:sp>
        <p:nvSpPr>
          <p:cNvPr id="79875"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79876"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𝑣</m:t>
                      </m:r>
                      <m:r>
                        <a:rPr lang="en-US" i="1" dirty="0" smtClean="0">
                          <a:latin typeface="Cambria Math"/>
                        </a:rPr>
                        <m:t>=1540 </m:t>
                      </m:r>
                      <m:r>
                        <a:rPr lang="en-US" i="1" dirty="0" smtClean="0">
                          <a:latin typeface="Cambria Math"/>
                        </a:rPr>
                        <m:t>𝑚</m:t>
                      </m:r>
                      <m:r>
                        <a:rPr lang="en-US" i="1" dirty="0" smtClean="0">
                          <a:latin typeface="Cambria Math"/>
                        </a:rPr>
                        <m:t>/</m:t>
                      </m:r>
                      <m:r>
                        <a:rPr lang="en-US" i="1" dirty="0" smtClean="0">
                          <a:latin typeface="Cambria Math"/>
                        </a:rPr>
                        <m:t>𝑠</m:t>
                      </m:r>
                    </m:oMath>
                  </m:oMathPara>
                </a14:m>
                <a:endParaRPr lang="en-US" dirty="0"/>
              </a:p>
              <a:p>
                <a:pPr/>
                <a14:m>
                  <m:oMathPara xmlns:m="http://schemas.openxmlformats.org/officeDocument/2006/math">
                    <m:oMathParaPr>
                      <m:jc m:val="centerGroup"/>
                    </m:oMathParaPr>
                    <m:oMath xmlns:m="http://schemas.openxmlformats.org/officeDocument/2006/math">
                      <m:r>
                        <a:rPr lang="en-US" b="0" i="1" dirty="0" smtClean="0">
                          <a:latin typeface="Cambria Math"/>
                        </a:rPr>
                        <m:t>𝑥</m:t>
                      </m:r>
                      <m:r>
                        <a:rPr lang="en-US" b="0" i="1" dirty="0" smtClean="0">
                          <a:latin typeface="Cambria Math"/>
                        </a:rPr>
                        <m:t>=</m:t>
                      </m:r>
                      <m:r>
                        <a:rPr lang="en-US" b="0" i="1" dirty="0" smtClean="0">
                          <a:latin typeface="Cambria Math"/>
                        </a:rPr>
                        <m:t>𝑣𝑡</m:t>
                      </m:r>
                      <m:r>
                        <a:rPr lang="en-US" b="0" i="1" dirty="0" smtClean="0">
                          <a:latin typeface="Cambria Math"/>
                        </a:rPr>
                        <m:t>→</m:t>
                      </m:r>
                      <m:r>
                        <a:rPr lang="en-US" b="0" i="1" dirty="0" smtClean="0">
                          <a:latin typeface="Cambria Math"/>
                        </a:rPr>
                        <m:t>𝑥</m:t>
                      </m:r>
                      <m:r>
                        <a:rPr lang="en-US" b="0" i="1" dirty="0" smtClean="0">
                          <a:latin typeface="Cambria Math"/>
                        </a:rPr>
                        <m:t>=</m:t>
                      </m:r>
                      <m:d>
                        <m:dPr>
                          <m:ctrlPr>
                            <a:rPr lang="en-US" b="0" i="1" dirty="0" smtClean="0">
                              <a:latin typeface="Cambria Math" panose="02040503050406030204" pitchFamily="18" charset="0"/>
                              <a:sym typeface="Wingdings" pitchFamily="2" charset="2"/>
                            </a:rPr>
                          </m:ctrlPr>
                        </m:dPr>
                        <m:e>
                          <m:r>
                            <a:rPr lang="en-US" i="1" dirty="0" smtClean="0">
                              <a:latin typeface="Cambria Math"/>
                              <a:sym typeface="Wingdings" pitchFamily="2" charset="2"/>
                            </a:rPr>
                            <m:t>1540</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𝑚</m:t>
                              </m:r>
                            </m:num>
                            <m:den>
                              <m:r>
                                <a:rPr lang="en-US" i="1" dirty="0" smtClean="0">
                                  <a:latin typeface="Cambria Math"/>
                                  <a:sym typeface="Wingdings" pitchFamily="2" charset="2"/>
                                </a:rPr>
                                <m:t>𝑠</m:t>
                              </m:r>
                            </m:den>
                          </m:f>
                        </m:e>
                      </m:d>
                      <m:d>
                        <m:dPr>
                          <m:ctrlPr>
                            <a:rPr lang="en-US" b="0" i="1" dirty="0" smtClean="0">
                              <a:latin typeface="Cambria Math" panose="02040503050406030204" pitchFamily="18" charset="0"/>
                              <a:sym typeface="Wingdings" pitchFamily="2" charset="2"/>
                            </a:rPr>
                          </m:ctrlPr>
                        </m:dPr>
                        <m:e>
                          <m:r>
                            <a:rPr lang="en-US" i="1" dirty="0" smtClean="0">
                              <a:latin typeface="Cambria Math"/>
                              <a:sym typeface="Wingdings" pitchFamily="2" charset="2"/>
                            </a:rPr>
                            <m:t>3.4 </m:t>
                          </m:r>
                          <m:r>
                            <a:rPr lang="en-US" i="1" dirty="0" smtClean="0">
                              <a:latin typeface="Cambria Math"/>
                              <a:sym typeface="Wingdings" pitchFamily="2" charset="2"/>
                            </a:rPr>
                            <m:t>𝑠</m:t>
                          </m:r>
                        </m:e>
                      </m:d>
                      <m:r>
                        <a:rPr lang="en-US" b="0" i="1" dirty="0" smtClean="0">
                          <a:latin typeface="Cambria Math"/>
                          <a:sym typeface="Wingdings" pitchFamily="2" charset="2"/>
                        </a:rPr>
                        <m:t>→</m:t>
                      </m:r>
                      <m:r>
                        <a:rPr lang="en-US" b="0" i="1" dirty="0" smtClean="0">
                          <a:latin typeface="Cambria Math"/>
                          <a:sym typeface="Wingdings" pitchFamily="2" charset="2"/>
                        </a:rPr>
                        <m:t>𝑥</m:t>
                      </m:r>
                      <m:r>
                        <a:rPr lang="en-US" i="1" dirty="0" smtClean="0">
                          <a:latin typeface="Cambria Math"/>
                          <a:sym typeface="Wingdings" pitchFamily="2" charset="2"/>
                        </a:rPr>
                        <m:t>=5236 </m:t>
                      </m:r>
                      <m:r>
                        <a:rPr lang="en-US" i="1" dirty="0" smtClean="0">
                          <a:latin typeface="Cambria Math"/>
                          <a:sym typeface="Wingdings" pitchFamily="2" charset="2"/>
                        </a:rPr>
                        <m:t>𝑚</m:t>
                      </m:r>
                    </m:oMath>
                  </m:oMathPara>
                </a14:m>
                <a:endParaRPr lang="en-US" dirty="0">
                  <a:sym typeface="Wingdings" pitchFamily="2" charset="2"/>
                </a:endParaRPr>
              </a:p>
              <a:p>
                <a:r>
                  <a:rPr lang="en-US" dirty="0">
                    <a:sym typeface="Wingdings" pitchFamily="2" charset="2"/>
                  </a:rPr>
                  <a:t>This the distance to the object and back again.  So divide it by 2  </a:t>
                </a:r>
                <a14:m>
                  <m:oMath xmlns:m="http://schemas.openxmlformats.org/officeDocument/2006/math">
                    <m:r>
                      <a:rPr lang="en-US" i="1" dirty="0" smtClean="0">
                        <a:latin typeface="Cambria Math"/>
                        <a:sym typeface="Wingdings" pitchFamily="2" charset="2"/>
                      </a:rPr>
                      <m:t>𝑥</m:t>
                    </m:r>
                    <m:r>
                      <a:rPr lang="en-US" i="1" dirty="0" smtClean="0">
                        <a:latin typeface="Cambria Math"/>
                        <a:sym typeface="Wingdings" pitchFamily="2" charset="2"/>
                      </a:rPr>
                      <m:t>=2618 </m:t>
                    </m:r>
                    <m:r>
                      <a:rPr lang="en-US" i="1" dirty="0" smtClean="0">
                        <a:latin typeface="Cambria Math"/>
                        <a:sym typeface="Wingdings" pitchFamily="2" charset="2"/>
                      </a:rPr>
                      <m:t>𝑚</m:t>
                    </m:r>
                  </m:oMath>
                </a14:m>
                <a:endParaRPr lang="en-US" dirty="0"/>
              </a:p>
            </p:txBody>
          </p:sp>
        </mc:Choice>
        <mc:Fallback xmlns="">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0" dirty="0" smtClean="0">
                    <a:latin typeface="Cambria Math"/>
                  </a:rPr>
                  <a:t>𝑣=1540 𝑚/𝑠</a:t>
                </a:r>
                <a:endParaRPr lang="en-US" dirty="0" smtClean="0"/>
              </a:p>
              <a:p>
                <a:r>
                  <a:rPr lang="en-US" b="0" i="0" dirty="0" smtClean="0">
                    <a:latin typeface="Cambria Math"/>
                  </a:rPr>
                  <a:t>𝑥=𝑣𝑡→𝑥=</a:t>
                </a:r>
                <a:r>
                  <a:rPr lang="en-US" b="0" i="0" dirty="0" smtClean="0">
                    <a:latin typeface="Cambria Math"/>
                    <a:sym typeface="Wingdings" pitchFamily="2" charset="2"/>
                  </a:rPr>
                  <a:t>(</a:t>
                </a:r>
                <a:r>
                  <a:rPr lang="en-US" i="0" dirty="0" smtClean="0">
                    <a:latin typeface="Cambria Math"/>
                    <a:sym typeface="Wingdings" pitchFamily="2" charset="2"/>
                  </a:rPr>
                  <a:t>1540 𝑚/𝑠</a:t>
                </a:r>
                <a:r>
                  <a:rPr lang="en-US" b="0" i="0" dirty="0" smtClean="0">
                    <a:latin typeface="Cambria Math"/>
                    <a:sym typeface="Wingdings" pitchFamily="2" charset="2"/>
                  </a:rPr>
                  <a:t>)(</a:t>
                </a:r>
                <a:r>
                  <a:rPr lang="en-US" i="0" dirty="0" smtClean="0">
                    <a:latin typeface="Cambria Math"/>
                    <a:sym typeface="Wingdings" pitchFamily="2" charset="2"/>
                  </a:rPr>
                  <a:t>3.4 𝑠</a:t>
                </a:r>
                <a:r>
                  <a:rPr lang="en-US" b="0" i="0" dirty="0" smtClean="0">
                    <a:latin typeface="Cambria Math"/>
                    <a:sym typeface="Wingdings" pitchFamily="2" charset="2"/>
                  </a:rPr>
                  <a:t>)→𝑥</a:t>
                </a:r>
                <a:r>
                  <a:rPr lang="en-US" i="0" dirty="0" smtClean="0">
                    <a:latin typeface="Cambria Math"/>
                    <a:sym typeface="Wingdings" pitchFamily="2" charset="2"/>
                  </a:rPr>
                  <a:t>=5236 𝑚</a:t>
                </a:r>
                <a:endParaRPr lang="en-US" dirty="0" smtClean="0">
                  <a:sym typeface="Wingdings" pitchFamily="2" charset="2"/>
                </a:endParaRPr>
              </a:p>
              <a:p>
                <a:r>
                  <a:rPr lang="en-US" dirty="0" smtClean="0">
                    <a:sym typeface="Wingdings" pitchFamily="2" charset="2"/>
                  </a:rPr>
                  <a:t>This the distance to the object and back again.  So divide it by 2  </a:t>
                </a:r>
                <a:r>
                  <a:rPr lang="en-US" i="0" dirty="0" smtClean="0">
                    <a:latin typeface="Cambria Math"/>
                    <a:sym typeface="Wingdings" pitchFamily="2" charset="2"/>
                  </a:rPr>
                  <a:t>𝑥=2618 </a:t>
                </a:r>
                <a:r>
                  <a:rPr lang="en-US" i="0" dirty="0" smtClean="0">
                    <a:latin typeface="Cambria Math"/>
                    <a:sym typeface="Wingdings" pitchFamily="2" charset="2"/>
                  </a:rPr>
                  <a:t>𝑚</a:t>
                </a:r>
                <a:endParaRPr lang="en-US" dirty="0" smtClean="0"/>
              </a:p>
            </p:txBody>
          </p:sp>
        </mc:Fallback>
      </mc:AlternateContent>
    </p:spTree>
    <p:extLst>
      <p:ext uri="{BB962C8B-B14F-4D97-AF65-F5344CB8AC3E}">
        <p14:creationId xmlns:p14="http://schemas.microsoft.com/office/powerpoint/2010/main" val="1114432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37</a:t>
            </a:fld>
            <a:endParaRPr lang="en-US"/>
          </a:p>
        </p:txBody>
      </p:sp>
    </p:spTree>
    <p:extLst>
      <p:ext uri="{BB962C8B-B14F-4D97-AF65-F5344CB8AC3E}">
        <p14:creationId xmlns:p14="http://schemas.microsoft.com/office/powerpoint/2010/main" val="421496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39</a:t>
            </a:fld>
            <a:endParaRPr lang="en-US"/>
          </a:p>
        </p:txBody>
      </p:sp>
    </p:spTree>
    <p:extLst>
      <p:ext uri="{BB962C8B-B14F-4D97-AF65-F5344CB8AC3E}">
        <p14:creationId xmlns:p14="http://schemas.microsoft.com/office/powerpoint/2010/main" val="2357650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398F4F4-01F8-4D2C-B145-9C39E62640AC}" type="slidenum">
              <a:rPr lang="en-US" smtClean="0"/>
              <a:pPr/>
              <a:t>40</a:t>
            </a:fld>
            <a:endParaRPr lang="en-US"/>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Work example causing ear drum to vibrate</a:t>
            </a:r>
          </a:p>
        </p:txBody>
      </p:sp>
    </p:spTree>
    <p:extLst>
      <p:ext uri="{BB962C8B-B14F-4D97-AF65-F5344CB8AC3E}">
        <p14:creationId xmlns:p14="http://schemas.microsoft.com/office/powerpoint/2010/main" val="3382822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41</a:t>
            </a:fld>
            <a:endParaRPr lang="en-US"/>
          </a:p>
        </p:txBody>
      </p:sp>
    </p:spTree>
    <p:extLst>
      <p:ext uri="{BB962C8B-B14F-4D97-AF65-F5344CB8AC3E}">
        <p14:creationId xmlns:p14="http://schemas.microsoft.com/office/powerpoint/2010/main" val="1221175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42</a:t>
            </a:fld>
            <a:endParaRPr lang="en-US"/>
          </a:p>
        </p:txBody>
      </p:sp>
    </p:spTree>
    <p:extLst>
      <p:ext uri="{BB962C8B-B14F-4D97-AF65-F5344CB8AC3E}">
        <p14:creationId xmlns:p14="http://schemas.microsoft.com/office/powerpoint/2010/main" val="2605648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977B629-ECB4-41C0-895C-68645E50E2A9}" type="slidenum">
              <a:rPr lang="en-US" smtClean="0"/>
              <a:pPr/>
              <a:t>43</a:t>
            </a:fld>
            <a:endParaRPr 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Notice that Intensity </a:t>
            </a:r>
            <a:r>
              <a:rPr lang="en-US">
                <a:sym typeface="Symbol" pitchFamily="18" charset="2"/>
              </a:rPr>
              <a:t> 1 / r</a:t>
            </a:r>
            <a:r>
              <a:rPr lang="en-US" baseline="30000">
                <a:sym typeface="Symbol" pitchFamily="18" charset="2"/>
              </a:rPr>
              <a:t>2</a:t>
            </a:r>
            <a:endParaRPr lang="en-US">
              <a:sym typeface="Symbol" pitchFamily="18" charset="2"/>
            </a:endParaRPr>
          </a:p>
          <a:p>
            <a:r>
              <a:rPr lang="en-US">
                <a:sym typeface="Symbol" pitchFamily="18" charset="2"/>
              </a:rPr>
              <a:t>As distance doubles, the intensity is divided by four</a:t>
            </a:r>
          </a:p>
        </p:txBody>
      </p:sp>
    </p:spTree>
    <p:extLst>
      <p:ext uri="{BB962C8B-B14F-4D97-AF65-F5344CB8AC3E}">
        <p14:creationId xmlns:p14="http://schemas.microsoft.com/office/powerpoint/2010/main" val="270702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B55B2DC-6297-4C48-B17F-320B42297240}" type="slidenum">
              <a:rPr lang="en-US" smtClean="0"/>
              <a:pPr/>
              <a:t>5</a:t>
            </a:fld>
            <a:endParaRPr lang="en-US"/>
          </a:p>
        </p:txBody>
      </p:sp>
      <p:sp>
        <p:nvSpPr>
          <p:cNvPr id="67587" name="Rectangle 2"/>
          <p:cNvSpPr>
            <a:spLocks noGrp="1" noRot="1" noChangeAspect="1" noChangeArrowheads="1" noTextEdit="1"/>
          </p:cNvSpPr>
          <p:nvPr>
            <p:ph type="sldImg"/>
          </p:nvPr>
        </p:nvSpPr>
        <p:spPr>
          <a:xfrm>
            <a:off x="381000" y="685800"/>
            <a:ext cx="6096000" cy="34290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Demonstrate with a slinky</a:t>
            </a:r>
          </a:p>
        </p:txBody>
      </p:sp>
    </p:spTree>
    <p:extLst>
      <p:ext uri="{BB962C8B-B14F-4D97-AF65-F5344CB8AC3E}">
        <p14:creationId xmlns:p14="http://schemas.microsoft.com/office/powerpoint/2010/main" val="3435758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Used lowercase</a:t>
            </a:r>
            <a:r>
              <a:rPr lang="en-US" baseline="0" dirty="0"/>
              <a:t> p for Pressure to keep from confusing with Power</a:t>
            </a:r>
            <a:endParaRPr lang="en-US" dirty="0"/>
          </a:p>
        </p:txBody>
      </p:sp>
      <p:sp>
        <p:nvSpPr>
          <p:cNvPr id="4" name="Slide Number Placeholder 3"/>
          <p:cNvSpPr>
            <a:spLocks noGrp="1"/>
          </p:cNvSpPr>
          <p:nvPr>
            <p:ph type="sldNum" sz="quarter" idx="10"/>
          </p:nvPr>
        </p:nvSpPr>
        <p:spPr/>
        <p:txBody>
          <a:bodyPr/>
          <a:lstStyle/>
          <a:p>
            <a:fld id="{4E799403-D3BB-45CB-A292-33607AC25437}" type="slidenum">
              <a:rPr lang="en-US" smtClean="0"/>
              <a:t>44</a:t>
            </a:fld>
            <a:endParaRPr lang="en-US"/>
          </a:p>
        </p:txBody>
      </p:sp>
    </p:spTree>
    <p:extLst>
      <p:ext uri="{BB962C8B-B14F-4D97-AF65-F5344CB8AC3E}">
        <p14:creationId xmlns:p14="http://schemas.microsoft.com/office/powerpoint/2010/main" val="3252037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EF5EFF1-C6B5-45E3-BF0B-BDB2E26B280B}" type="slidenum">
              <a:rPr lang="en-US" smtClean="0"/>
              <a:pPr/>
              <a:t>45</a:t>
            </a:fld>
            <a:endParaRPr lang="en-US"/>
          </a:p>
        </p:txBody>
      </p:sp>
      <p:sp>
        <p:nvSpPr>
          <p:cNvPr id="82947"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82948"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𝐼</m:t>
                      </m:r>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𝑃</m:t>
                          </m:r>
                        </m:num>
                        <m:den>
                          <m:r>
                            <a:rPr lang="en-US" i="1" dirty="0" smtClean="0">
                              <a:latin typeface="Cambria Math"/>
                            </a:rPr>
                            <m:t>𝐴</m:t>
                          </m:r>
                        </m:den>
                      </m:f>
                    </m:oMath>
                  </m:oMathPara>
                </a14:m>
                <a:endParaRPr lang="en-US" dirty="0"/>
              </a:p>
              <a:p>
                <a:pPr/>
                <a14:m>
                  <m:oMathPara xmlns:m="http://schemas.openxmlformats.org/officeDocument/2006/math">
                    <m:oMathParaPr>
                      <m:jc m:val="centerGroup"/>
                    </m:oMathParaPr>
                    <m:oMath xmlns:m="http://schemas.openxmlformats.org/officeDocument/2006/math">
                      <m:r>
                        <a:rPr lang="en-US" b="0" i="1" dirty="0" smtClean="0">
                          <a:latin typeface="Cambria Math"/>
                        </a:rPr>
                        <m:t>0</m:t>
                      </m:r>
                      <m:r>
                        <a:rPr lang="en-US" i="1" dirty="0" smtClean="0">
                          <a:latin typeface="Cambria Math"/>
                        </a:rPr>
                        <m:t>.2</m:t>
                      </m:r>
                      <m:f>
                        <m:fPr>
                          <m:ctrlPr>
                            <a:rPr lang="en-US" i="1" dirty="0" smtClean="0">
                              <a:latin typeface="Cambria Math" panose="02040503050406030204" pitchFamily="18" charset="0"/>
                            </a:rPr>
                          </m:ctrlPr>
                        </m:fPr>
                        <m:num>
                          <m:r>
                            <a:rPr lang="en-US" i="1" dirty="0" smtClean="0">
                              <a:latin typeface="Cambria Math"/>
                            </a:rPr>
                            <m:t>𝑊</m:t>
                          </m:r>
                        </m:num>
                        <m:den>
                          <m:sSup>
                            <m:sSupPr>
                              <m:ctrlPr>
                                <a:rPr lang="en-US" b="0" i="1" dirty="0" smtClean="0">
                                  <a:latin typeface="Cambria Math" panose="02040503050406030204" pitchFamily="18" charset="0"/>
                                </a:rPr>
                              </m:ctrlPr>
                            </m:sSupPr>
                            <m:e>
                              <m:r>
                                <a:rPr lang="en-US" i="1" dirty="0" smtClean="0">
                                  <a:latin typeface="Cambria Math"/>
                                </a:rPr>
                                <m:t>𝑚</m:t>
                              </m:r>
                            </m:e>
                            <m:sup>
                              <m:r>
                                <a:rPr lang="en-US" b="0" i="1" dirty="0" smtClean="0">
                                  <a:latin typeface="Cambria Math"/>
                                </a:rPr>
                                <m:t>2</m:t>
                              </m:r>
                            </m:sup>
                          </m:sSup>
                        </m:den>
                      </m:f>
                      <m:r>
                        <a:rPr lang="en-US" i="1" dirty="0" smtClean="0">
                          <a:latin typeface="Cambria Math"/>
                        </a:rPr>
                        <m:t>=</m:t>
                      </m:r>
                      <m:f>
                        <m:fPr>
                          <m:ctrlPr>
                            <a:rPr lang="en-US" b="0" i="1" dirty="0" smtClean="0">
                              <a:latin typeface="Cambria Math" panose="02040503050406030204" pitchFamily="18" charset="0"/>
                            </a:rPr>
                          </m:ctrlPr>
                        </m:fPr>
                        <m:num>
                          <m:r>
                            <a:rPr lang="en-US" i="1" dirty="0" smtClean="0">
                              <a:latin typeface="Cambria Math"/>
                            </a:rPr>
                            <m:t>𝑃</m:t>
                          </m:r>
                        </m:num>
                        <m:den>
                          <m:r>
                            <a:rPr lang="en-US" i="1" dirty="0" smtClean="0">
                              <a:latin typeface="Cambria Math"/>
                            </a:rPr>
                            <m:t>4</m:t>
                          </m:r>
                          <m:r>
                            <a:rPr lang="en-US" b="0" i="1" dirty="0" smtClean="0">
                              <a:latin typeface="Cambria Math"/>
                            </a:rPr>
                            <m:t>𝜋</m:t>
                          </m:r>
                          <m:sSup>
                            <m:sSupPr>
                              <m:ctrlPr>
                                <a:rPr lang="en-US" b="0" i="1" dirty="0" smtClean="0">
                                  <a:latin typeface="Cambria Math" panose="02040503050406030204" pitchFamily="18" charset="0"/>
                                  <a:sym typeface="Symbol" pitchFamily="18" charset="2"/>
                                </a:rPr>
                              </m:ctrlPr>
                            </m:sSupPr>
                            <m:e>
                              <m:d>
                                <m:dPr>
                                  <m:ctrlPr>
                                    <a:rPr lang="en-US" b="0" i="1" dirty="0" smtClean="0">
                                      <a:latin typeface="Cambria Math" panose="02040503050406030204" pitchFamily="18" charset="0"/>
                                      <a:sym typeface="Symbol" pitchFamily="18" charset="2"/>
                                    </a:rPr>
                                  </m:ctrlPr>
                                </m:dPr>
                                <m:e>
                                  <m:r>
                                    <a:rPr lang="en-US" i="1" dirty="0" smtClean="0">
                                      <a:latin typeface="Cambria Math"/>
                                      <a:sym typeface="Symbol" pitchFamily="18" charset="2"/>
                                    </a:rPr>
                                    <m:t>700 </m:t>
                                  </m:r>
                                  <m:r>
                                    <a:rPr lang="en-US" i="1" dirty="0" smtClean="0">
                                      <a:latin typeface="Cambria Math"/>
                                      <a:sym typeface="Symbol" pitchFamily="18" charset="2"/>
                                    </a:rPr>
                                    <m:t>𝑚</m:t>
                                  </m:r>
                                </m:e>
                              </m:d>
                            </m:e>
                            <m:sup>
                              <m:r>
                                <a:rPr lang="en-US" b="0" i="1" dirty="0" smtClean="0">
                                  <a:latin typeface="Cambria Math"/>
                                  <a:sym typeface="Symbol" pitchFamily="18" charset="2"/>
                                </a:rPr>
                                <m:t>2</m:t>
                              </m:r>
                            </m:sup>
                          </m:sSup>
                        </m:den>
                      </m:f>
                      <m:r>
                        <a:rPr lang="en-US" b="0" i="1" dirty="0" smtClean="0">
                          <a:latin typeface="Cambria Math"/>
                          <a:sym typeface="Symbol" pitchFamily="18" charset="2"/>
                        </a:rPr>
                        <m:t>→</m:t>
                      </m:r>
                      <m:r>
                        <a:rPr lang="en-US" i="1" dirty="0" smtClean="0">
                          <a:latin typeface="Cambria Math"/>
                          <a:sym typeface="Wingdings" pitchFamily="2" charset="2"/>
                        </a:rPr>
                        <m:t> </m:t>
                      </m:r>
                      <m:r>
                        <a:rPr lang="en-US" i="1" dirty="0" smtClean="0">
                          <a:latin typeface="Cambria Math"/>
                          <a:sym typeface="Wingdings" pitchFamily="2" charset="2"/>
                        </a:rPr>
                        <m:t>𝑃</m:t>
                      </m:r>
                      <m:r>
                        <a:rPr lang="en-US" i="1" dirty="0" smtClean="0">
                          <a:latin typeface="Cambria Math"/>
                          <a:sym typeface="Wingdings" pitchFamily="2" charset="2"/>
                        </a:rPr>
                        <m:t>=1.231504×</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6</m:t>
                          </m:r>
                        </m:sup>
                      </m:sSup>
                      <m:r>
                        <a:rPr lang="en-US" i="1" dirty="0" smtClean="0">
                          <a:latin typeface="Cambria Math"/>
                          <a:sym typeface="Wingdings" pitchFamily="2" charset="2"/>
                        </a:rPr>
                        <m:t> </m:t>
                      </m:r>
                      <m:r>
                        <a:rPr lang="en-US" i="1" dirty="0" smtClean="0">
                          <a:latin typeface="Cambria Math"/>
                          <a:sym typeface="Wingdings" pitchFamily="2" charset="2"/>
                        </a:rPr>
                        <m:t>𝑊</m:t>
                      </m:r>
                    </m:oMath>
                  </m:oMathPara>
                </a14:m>
                <a:endParaRPr lang="en-US" dirty="0">
                  <a:sym typeface="Wingdings" pitchFamily="2" charset="2"/>
                </a:endParaRPr>
              </a:p>
              <a:p>
                <a:pPr/>
                <a14:m>
                  <m:oMathPara xmlns:m="http://schemas.openxmlformats.org/officeDocument/2006/math">
                    <m:oMathParaPr>
                      <m:jc m:val="centerGroup"/>
                    </m:oMathParaPr>
                    <m:oMath xmlns:m="http://schemas.openxmlformats.org/officeDocument/2006/math">
                      <m:r>
                        <a:rPr lang="en-US" i="1" dirty="0" smtClean="0">
                          <a:latin typeface="Cambria Math"/>
                          <a:sym typeface="Wingdings" pitchFamily="2" charset="2"/>
                        </a:rPr>
                        <m:t>𝐼</m:t>
                      </m:r>
                      <m:r>
                        <a:rPr lang="en-US" i="1" dirty="0" smtClean="0">
                          <a:latin typeface="Cambria Math"/>
                          <a:sym typeface="Wingdings" pitchFamily="2" charset="2"/>
                        </a:rPr>
                        <m:t>=</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𝑃</m:t>
                          </m:r>
                        </m:num>
                        <m:den>
                          <m:r>
                            <a:rPr lang="en-US" i="1" dirty="0" smtClean="0">
                              <a:latin typeface="Cambria Math"/>
                              <a:sym typeface="Wingdings" pitchFamily="2" charset="2"/>
                            </a:rPr>
                            <m:t>𝐴</m:t>
                          </m:r>
                        </m:den>
                      </m:f>
                    </m:oMath>
                  </m:oMathPara>
                </a14:m>
                <a:endParaRPr lang="en-US" dirty="0">
                  <a:sym typeface="Wingdings" pitchFamily="2" charset="2"/>
                </a:endParaRPr>
              </a:p>
              <a:p>
                <a:pPr/>
                <a14:m>
                  <m:oMathPara xmlns:m="http://schemas.openxmlformats.org/officeDocument/2006/math">
                    <m:oMathParaPr>
                      <m:jc m:val="centerGroup"/>
                    </m:oMathParaPr>
                    <m:oMath xmlns:m="http://schemas.openxmlformats.org/officeDocument/2006/math">
                      <m:r>
                        <a:rPr lang="en-US" i="1" dirty="0" smtClean="0">
                          <a:latin typeface="Cambria Math"/>
                          <a:sym typeface="Wingdings" pitchFamily="2" charset="2"/>
                        </a:rPr>
                        <m:t>𝐼</m:t>
                      </m:r>
                      <m:r>
                        <a:rPr lang="en-US" i="1" dirty="0" smtClean="0">
                          <a:latin typeface="Cambria Math"/>
                          <a:sym typeface="Wingdings" pitchFamily="2" charset="2"/>
                        </a:rPr>
                        <m:t>=</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1.23</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7</m:t>
                              </m:r>
                            </m:sup>
                          </m:sSup>
                          <m:r>
                            <a:rPr lang="en-US" i="1" dirty="0" smtClean="0">
                              <a:latin typeface="Cambria Math"/>
                              <a:sym typeface="Wingdings" pitchFamily="2" charset="2"/>
                            </a:rPr>
                            <m:t> </m:t>
                          </m:r>
                          <m:r>
                            <a:rPr lang="en-US" i="1" dirty="0" smtClean="0">
                              <a:latin typeface="Cambria Math"/>
                              <a:sym typeface="Wingdings" pitchFamily="2" charset="2"/>
                            </a:rPr>
                            <m:t>𝑊</m:t>
                          </m:r>
                        </m:num>
                        <m:den>
                          <m:r>
                            <a:rPr lang="en-US" i="1" dirty="0" smtClean="0">
                              <a:latin typeface="Cambria Math"/>
                              <a:sym typeface="Wingdings" pitchFamily="2" charset="2"/>
                            </a:rPr>
                            <m:t>4</m:t>
                          </m:r>
                          <m:r>
                            <a:rPr lang="en-US" b="0" i="1" dirty="0" smtClean="0">
                              <a:latin typeface="Cambria Math"/>
                              <a:sym typeface="Wingdings" pitchFamily="2" charset="2"/>
                            </a:rPr>
                            <m:t>𝜋</m:t>
                          </m:r>
                          <m:sSup>
                            <m:sSupPr>
                              <m:ctrlPr>
                                <a:rPr lang="en-US" b="0" i="1" dirty="0" smtClean="0">
                                  <a:latin typeface="Cambria Math" panose="02040503050406030204" pitchFamily="18" charset="0"/>
                                  <a:sym typeface="Symbol" pitchFamily="18" charset="2"/>
                                </a:rPr>
                              </m:ctrlPr>
                            </m:sSupPr>
                            <m:e>
                              <m:d>
                                <m:dPr>
                                  <m:ctrlPr>
                                    <a:rPr lang="en-US" b="0" i="1" dirty="0" smtClean="0">
                                      <a:latin typeface="Cambria Math" panose="02040503050406030204" pitchFamily="18" charset="0"/>
                                      <a:sym typeface="Symbol" pitchFamily="18" charset="2"/>
                                    </a:rPr>
                                  </m:ctrlPr>
                                </m:dPr>
                                <m:e>
                                  <m:r>
                                    <a:rPr lang="en-US" i="1" dirty="0" smtClean="0">
                                      <a:latin typeface="Cambria Math"/>
                                      <a:sym typeface="Symbol" pitchFamily="18" charset="2"/>
                                    </a:rPr>
                                    <m:t>150</m:t>
                                  </m:r>
                                  <m:r>
                                    <a:rPr lang="en-US" b="0" i="1" dirty="0" smtClean="0">
                                      <a:latin typeface="Cambria Math"/>
                                      <a:sym typeface="Symbol" pitchFamily="18" charset="2"/>
                                    </a:rPr>
                                    <m:t> </m:t>
                                  </m:r>
                                  <m:r>
                                    <a:rPr lang="en-US" i="1" dirty="0" smtClean="0">
                                      <a:latin typeface="Cambria Math"/>
                                      <a:sym typeface="Symbol" pitchFamily="18" charset="2"/>
                                    </a:rPr>
                                    <m:t>𝑚</m:t>
                                  </m:r>
                                </m:e>
                              </m:d>
                            </m:e>
                            <m:sup>
                              <m:r>
                                <a:rPr lang="en-US" b="0" i="1" dirty="0" smtClean="0">
                                  <a:latin typeface="Cambria Math"/>
                                  <a:sym typeface="Symbol" pitchFamily="18" charset="2"/>
                                </a:rPr>
                                <m:t>2</m:t>
                              </m:r>
                            </m:sup>
                          </m:sSup>
                        </m:den>
                      </m:f>
                      <m:r>
                        <a:rPr lang="en-US" i="1" dirty="0" smtClean="0">
                          <a:latin typeface="Cambria Math"/>
                          <a:sym typeface="Symbol" pitchFamily="18" charset="2"/>
                        </a:rPr>
                        <m:t>=4.36 </m:t>
                      </m:r>
                      <m:r>
                        <a:rPr lang="en-US" i="1" dirty="0" smtClean="0">
                          <a:latin typeface="Cambria Math"/>
                          <a:sym typeface="Symbol" pitchFamily="18" charset="2"/>
                        </a:rPr>
                        <m:t>𝑊</m:t>
                      </m:r>
                      <m:r>
                        <a:rPr lang="en-US" i="1" dirty="0" smtClean="0">
                          <a:latin typeface="Cambria Math"/>
                          <a:sym typeface="Symbol" pitchFamily="18" charset="2"/>
                        </a:rPr>
                        <m:t>/</m:t>
                      </m:r>
                      <m:sSup>
                        <m:sSupPr>
                          <m:ctrlPr>
                            <a:rPr lang="en-US" b="0" i="1" dirty="0" smtClean="0">
                              <a:latin typeface="Cambria Math" panose="02040503050406030204" pitchFamily="18" charset="0"/>
                              <a:sym typeface="Symbol" pitchFamily="18" charset="2"/>
                            </a:rPr>
                          </m:ctrlPr>
                        </m:sSupPr>
                        <m:e>
                          <m:r>
                            <a:rPr lang="en-US" i="1" dirty="0" smtClean="0">
                              <a:latin typeface="Cambria Math"/>
                              <a:sym typeface="Symbol" pitchFamily="18" charset="2"/>
                            </a:rPr>
                            <m:t>𝑚</m:t>
                          </m:r>
                        </m:e>
                        <m:sup>
                          <m:r>
                            <a:rPr lang="en-US" b="0" i="1" dirty="0" smtClean="0">
                              <a:latin typeface="Cambria Math"/>
                              <a:sym typeface="Symbol" pitchFamily="18" charset="2"/>
                            </a:rPr>
                            <m:t>2</m:t>
                          </m:r>
                        </m:sup>
                      </m:sSup>
                    </m:oMath>
                  </m:oMathPara>
                </a14:m>
                <a:endParaRPr lang="en-US" baseline="30000" dirty="0">
                  <a:sym typeface="Symbol" pitchFamily="18" charset="2"/>
                </a:endParaRPr>
              </a:p>
              <a:p>
                <a:endParaRPr lang="en-US" baseline="30000" dirty="0">
                  <a:sym typeface="Symbol" pitchFamily="18" charset="2"/>
                </a:endParaRPr>
              </a:p>
              <a:p>
                <a:pPr/>
                <a14:m>
                  <m:oMathPara xmlns:m="http://schemas.openxmlformats.org/officeDocument/2006/math">
                    <m:oMathParaPr>
                      <m:jc m:val="centerGroup"/>
                    </m:oMathParaPr>
                    <m:oMath xmlns:m="http://schemas.openxmlformats.org/officeDocument/2006/math">
                      <m:r>
                        <a:rPr lang="en-US" i="1" dirty="0" smtClean="0">
                          <a:latin typeface="Cambria Math"/>
                          <a:sym typeface="Symbol" pitchFamily="18" charset="2"/>
                        </a:rPr>
                        <m:t>𝑆𝑖𝑡𝑡𝑖𝑛𝑔</m:t>
                      </m:r>
                      <m:r>
                        <a:rPr lang="en-US" i="1" dirty="0" smtClean="0">
                          <a:latin typeface="Cambria Math"/>
                          <a:sym typeface="Symbol" pitchFamily="18" charset="2"/>
                        </a:rPr>
                        <m:t> </m:t>
                      </m:r>
                      <m:r>
                        <a:rPr lang="en-US" i="1" dirty="0" smtClean="0">
                          <a:latin typeface="Cambria Math"/>
                          <a:sym typeface="Symbol" pitchFamily="18" charset="2"/>
                        </a:rPr>
                        <m:t>𝑜𝑢𝑡</m:t>
                      </m:r>
                      <m:r>
                        <a:rPr lang="en-US" i="1" dirty="0" smtClean="0">
                          <a:latin typeface="Cambria Math"/>
                          <a:sym typeface="Symbol" pitchFamily="18" charset="2"/>
                        </a:rPr>
                        <m:t> </m:t>
                      </m:r>
                      <m:r>
                        <a:rPr lang="en-US" i="1" dirty="0" smtClean="0">
                          <a:latin typeface="Cambria Math"/>
                          <a:sym typeface="Symbol" pitchFamily="18" charset="2"/>
                        </a:rPr>
                        <m:t>𝑏𝑦</m:t>
                      </m:r>
                      <m:r>
                        <a:rPr lang="en-US" i="1" dirty="0" smtClean="0">
                          <a:latin typeface="Cambria Math"/>
                          <a:sym typeface="Symbol" pitchFamily="18" charset="2"/>
                        </a:rPr>
                        <m:t> </m:t>
                      </m:r>
                      <m:r>
                        <a:rPr lang="en-US" i="1" dirty="0" err="1" smtClean="0">
                          <a:latin typeface="Cambria Math"/>
                          <a:sym typeface="Symbol" pitchFamily="18" charset="2"/>
                        </a:rPr>
                        <m:t>𝑏𝑒𝑟𝑚𝑎𝑛</m:t>
                      </m:r>
                      <m:r>
                        <a:rPr lang="en-US" i="1" dirty="0" smtClean="0">
                          <a:latin typeface="Cambria Math"/>
                          <a:sym typeface="Symbol" pitchFamily="18" charset="2"/>
                        </a:rPr>
                        <m:t> </m:t>
                      </m:r>
                      <m:r>
                        <a:rPr lang="en-US" i="1" dirty="0" smtClean="0">
                          <a:latin typeface="Cambria Math"/>
                          <a:sym typeface="Symbol" pitchFamily="18" charset="2"/>
                        </a:rPr>
                        <m:t>h𝑎𝑙𝑙</m:t>
                      </m:r>
                      <m:r>
                        <a:rPr lang="en-US" i="1" dirty="0" smtClean="0">
                          <a:latin typeface="Cambria Math"/>
                          <a:sym typeface="Symbol" pitchFamily="18" charset="2"/>
                        </a:rPr>
                        <m:t> </m:t>
                      </m:r>
                      <m:r>
                        <a:rPr lang="en-US" i="1" dirty="0" smtClean="0">
                          <a:latin typeface="Cambria Math"/>
                          <a:sym typeface="Symbol" pitchFamily="18" charset="2"/>
                        </a:rPr>
                        <m:t>𝑑𝑢𝑟𝑖𝑛𝑔</m:t>
                      </m:r>
                      <m:r>
                        <a:rPr lang="en-US" i="1" dirty="0" smtClean="0">
                          <a:latin typeface="Cambria Math"/>
                          <a:sym typeface="Symbol" pitchFamily="18" charset="2"/>
                        </a:rPr>
                        <m:t> </m:t>
                      </m:r>
                      <m:r>
                        <a:rPr lang="en-US" i="1" dirty="0" smtClean="0">
                          <a:latin typeface="Cambria Math"/>
                          <a:sym typeface="Symbol" pitchFamily="18" charset="2"/>
                        </a:rPr>
                        <m:t>𝑡h𝑒</m:t>
                      </m:r>
                      <m:r>
                        <a:rPr lang="en-US" i="1" dirty="0" smtClean="0">
                          <a:latin typeface="Cambria Math"/>
                          <a:sym typeface="Symbol" pitchFamily="18" charset="2"/>
                        </a:rPr>
                        <m:t> </m:t>
                      </m:r>
                      <m:r>
                        <a:rPr lang="en-US" i="1" dirty="0" smtClean="0">
                          <a:latin typeface="Cambria Math"/>
                          <a:sym typeface="Symbol" pitchFamily="18" charset="2"/>
                        </a:rPr>
                        <m:t>𝑓𝑖𝑟𝑒𝑤𝑜𝑟𝑘𝑠</m:t>
                      </m:r>
                      <m:r>
                        <a:rPr lang="en-US" i="1" dirty="0" smtClean="0">
                          <a:latin typeface="Cambria Math"/>
                          <a:sym typeface="Symbol" pitchFamily="18" charset="2"/>
                        </a:rPr>
                        <m:t> </m:t>
                      </m:r>
                      <m:r>
                        <a:rPr lang="en-US" i="1" dirty="0" smtClean="0">
                          <a:latin typeface="Cambria Math"/>
                          <a:sym typeface="Symbol" pitchFamily="18" charset="2"/>
                        </a:rPr>
                        <m:t>𝑎𝑡</m:t>
                      </m:r>
                      <m:r>
                        <a:rPr lang="en-US" i="1" dirty="0" smtClean="0">
                          <a:latin typeface="Cambria Math"/>
                          <a:sym typeface="Symbol" pitchFamily="18" charset="2"/>
                        </a:rPr>
                        <m:t> </m:t>
                      </m:r>
                      <m:r>
                        <a:rPr lang="en-US" i="1" dirty="0" smtClean="0">
                          <a:latin typeface="Cambria Math"/>
                          <a:sym typeface="Symbol" pitchFamily="18" charset="2"/>
                        </a:rPr>
                        <m:t>𝑡h𝑒</m:t>
                      </m:r>
                      <m:r>
                        <a:rPr lang="en-US" i="1" dirty="0" smtClean="0">
                          <a:latin typeface="Cambria Math"/>
                          <a:sym typeface="Symbol" pitchFamily="18" charset="2"/>
                        </a:rPr>
                        <m:t> </m:t>
                      </m:r>
                      <m:r>
                        <a:rPr lang="en-US" i="1" dirty="0" smtClean="0">
                          <a:latin typeface="Cambria Math"/>
                          <a:sym typeface="Symbol" pitchFamily="18" charset="2"/>
                        </a:rPr>
                        <m:t>𝑏𝑒𝑔𝑖𝑛𝑛𝑖𝑛𝑔</m:t>
                      </m:r>
                      <m:r>
                        <a:rPr lang="en-US" i="1" dirty="0" smtClean="0">
                          <a:latin typeface="Cambria Math"/>
                          <a:sym typeface="Symbol" pitchFamily="18" charset="2"/>
                        </a:rPr>
                        <m:t> </m:t>
                      </m:r>
                      <m:r>
                        <a:rPr lang="en-US" i="1" dirty="0" smtClean="0">
                          <a:latin typeface="Cambria Math"/>
                          <a:sym typeface="Symbol" pitchFamily="18" charset="2"/>
                        </a:rPr>
                        <m:t>𝑜𝑓</m:t>
                      </m:r>
                      <m:r>
                        <a:rPr lang="en-US" i="1" dirty="0" smtClean="0">
                          <a:latin typeface="Cambria Math"/>
                          <a:sym typeface="Symbol" pitchFamily="18" charset="2"/>
                        </a:rPr>
                        <m:t> </m:t>
                      </m:r>
                      <m:r>
                        <a:rPr lang="en-US" i="1" dirty="0" smtClean="0">
                          <a:latin typeface="Cambria Math"/>
                          <a:sym typeface="Symbol" pitchFamily="18" charset="2"/>
                        </a:rPr>
                        <m:t>𝑡h𝑒</m:t>
                      </m:r>
                      <m:r>
                        <a:rPr lang="en-US" i="1" dirty="0" smtClean="0">
                          <a:latin typeface="Cambria Math"/>
                          <a:sym typeface="Symbol" pitchFamily="18" charset="2"/>
                        </a:rPr>
                        <m:t> </m:t>
                      </m:r>
                      <m:r>
                        <a:rPr lang="en-US" i="1" dirty="0" smtClean="0">
                          <a:latin typeface="Cambria Math"/>
                          <a:sym typeface="Symbol" pitchFamily="18" charset="2"/>
                        </a:rPr>
                        <m:t>𝑠𝑐h𝑜𝑜𝑙</m:t>
                      </m:r>
                      <m:r>
                        <a:rPr lang="en-US" i="1" dirty="0" smtClean="0">
                          <a:latin typeface="Cambria Math"/>
                          <a:sym typeface="Symbol" pitchFamily="18" charset="2"/>
                        </a:rPr>
                        <m:t> </m:t>
                      </m:r>
                      <m:r>
                        <a:rPr lang="en-US" i="1" dirty="0" smtClean="0">
                          <a:latin typeface="Cambria Math"/>
                          <a:sym typeface="Symbol" pitchFamily="18" charset="2"/>
                        </a:rPr>
                        <m:t>𝑦𝑒𝑎𝑟</m:t>
                      </m:r>
                      <m:r>
                        <a:rPr lang="en-US" i="1" dirty="0" smtClean="0">
                          <a:latin typeface="Cambria Math"/>
                          <a:sym typeface="Symbol" pitchFamily="18" charset="2"/>
                        </a:rPr>
                        <m:t>.  </m:t>
                      </m:r>
                      <m:r>
                        <a:rPr lang="en-US" i="1" dirty="0" smtClean="0">
                          <a:latin typeface="Cambria Math"/>
                          <a:sym typeface="Symbol" pitchFamily="18" charset="2"/>
                        </a:rPr>
                        <m:t>𝑆𝑜𝑚𝑒</m:t>
                      </m:r>
                      <m:r>
                        <a:rPr lang="en-US" i="1" dirty="0" smtClean="0">
                          <a:latin typeface="Cambria Math"/>
                          <a:sym typeface="Symbol" pitchFamily="18" charset="2"/>
                        </a:rPr>
                        <m:t> </m:t>
                      </m:r>
                      <m:r>
                        <a:rPr lang="en-US" i="1" dirty="0" smtClean="0">
                          <a:latin typeface="Cambria Math"/>
                          <a:sym typeface="Symbol" pitchFamily="18" charset="2"/>
                        </a:rPr>
                        <m:t>𝑜𝑓</m:t>
                      </m:r>
                      <m:r>
                        <a:rPr lang="en-US" i="1" dirty="0" smtClean="0">
                          <a:latin typeface="Cambria Math"/>
                          <a:sym typeface="Symbol" pitchFamily="18" charset="2"/>
                        </a:rPr>
                        <m:t> </m:t>
                      </m:r>
                      <m:r>
                        <a:rPr lang="en-US" i="1" dirty="0" smtClean="0">
                          <a:latin typeface="Cambria Math"/>
                          <a:sym typeface="Symbol" pitchFamily="18" charset="2"/>
                        </a:rPr>
                        <m:t>𝑡h𝑒</m:t>
                      </m:r>
                      <m:r>
                        <a:rPr lang="en-US" i="1" dirty="0" smtClean="0">
                          <a:latin typeface="Cambria Math"/>
                          <a:sym typeface="Symbol" pitchFamily="18" charset="2"/>
                        </a:rPr>
                        <m:t> </m:t>
                      </m:r>
                      <m:r>
                        <a:rPr lang="en-US" i="1" dirty="0" smtClean="0">
                          <a:latin typeface="Cambria Math"/>
                          <a:sym typeface="Symbol" pitchFamily="18" charset="2"/>
                        </a:rPr>
                        <m:t>𝑠𝑜𝑢𝑛𝑑𝑠</m:t>
                      </m:r>
                      <m:r>
                        <a:rPr lang="en-US" i="1" dirty="0" smtClean="0">
                          <a:latin typeface="Cambria Math"/>
                          <a:sym typeface="Symbol" pitchFamily="18" charset="2"/>
                        </a:rPr>
                        <m:t> </m:t>
                      </m:r>
                      <m:r>
                        <a:rPr lang="en-US" i="1" dirty="0" smtClean="0">
                          <a:latin typeface="Cambria Math"/>
                          <a:sym typeface="Symbol" pitchFamily="18" charset="2"/>
                        </a:rPr>
                        <m:t>𝑤𝑒𝑟𝑒</m:t>
                      </m:r>
                      <m:r>
                        <a:rPr lang="en-US" i="1" dirty="0" smtClean="0">
                          <a:latin typeface="Cambria Math"/>
                          <a:sym typeface="Symbol" pitchFamily="18" charset="2"/>
                        </a:rPr>
                        <m:t> </m:t>
                      </m:r>
                      <m:r>
                        <a:rPr lang="en-US" i="1" dirty="0" smtClean="0">
                          <a:latin typeface="Cambria Math"/>
                          <a:sym typeface="Symbol" pitchFamily="18" charset="2"/>
                        </a:rPr>
                        <m:t>𝑠𝑜</m:t>
                      </m:r>
                      <m:r>
                        <a:rPr lang="en-US" i="1" dirty="0" smtClean="0">
                          <a:latin typeface="Cambria Math"/>
                          <a:sym typeface="Symbol" pitchFamily="18" charset="2"/>
                        </a:rPr>
                        <m:t> </m:t>
                      </m:r>
                      <m:r>
                        <a:rPr lang="en-US" i="1" dirty="0" smtClean="0">
                          <a:latin typeface="Cambria Math"/>
                          <a:sym typeface="Symbol" pitchFamily="18" charset="2"/>
                        </a:rPr>
                        <m:t>𝑠𝑡𝑟𝑜𝑛𝑔</m:t>
                      </m:r>
                      <m:r>
                        <a:rPr lang="en-US" i="1" dirty="0" smtClean="0">
                          <a:latin typeface="Cambria Math"/>
                          <a:sym typeface="Symbol" pitchFamily="18" charset="2"/>
                        </a:rPr>
                        <m:t> </m:t>
                      </m:r>
                      <m:r>
                        <a:rPr lang="en-US" i="1" dirty="0" smtClean="0">
                          <a:latin typeface="Cambria Math"/>
                          <a:sym typeface="Symbol" pitchFamily="18" charset="2"/>
                        </a:rPr>
                        <m:t>𝑡h𝑎𝑡</m:t>
                      </m:r>
                      <m:r>
                        <a:rPr lang="en-US" i="1" dirty="0" smtClean="0">
                          <a:latin typeface="Cambria Math"/>
                          <a:sym typeface="Symbol" pitchFamily="18" charset="2"/>
                        </a:rPr>
                        <m:t> </m:t>
                      </m:r>
                      <m:r>
                        <a:rPr lang="en-US" i="1" dirty="0" smtClean="0">
                          <a:latin typeface="Cambria Math"/>
                          <a:sym typeface="Symbol" pitchFamily="18" charset="2"/>
                        </a:rPr>
                        <m:t>𝑡h𝑒𝑦</m:t>
                      </m:r>
                      <m:r>
                        <a:rPr lang="en-US" i="1" dirty="0" smtClean="0">
                          <a:latin typeface="Cambria Math"/>
                          <a:sym typeface="Symbol" pitchFamily="18" charset="2"/>
                        </a:rPr>
                        <m:t> </m:t>
                      </m:r>
                      <m:r>
                        <a:rPr lang="en-US" i="1" dirty="0" smtClean="0">
                          <a:latin typeface="Cambria Math"/>
                          <a:sym typeface="Symbol" pitchFamily="18" charset="2"/>
                        </a:rPr>
                        <m:t>𝑚𝑎𝑑𝑒</m:t>
                      </m:r>
                      <m:r>
                        <a:rPr lang="en-US" i="1" dirty="0" smtClean="0">
                          <a:latin typeface="Cambria Math"/>
                          <a:sym typeface="Symbol" pitchFamily="18" charset="2"/>
                        </a:rPr>
                        <m:t> </m:t>
                      </m:r>
                      <m:r>
                        <a:rPr lang="en-US" i="1" dirty="0" smtClean="0">
                          <a:latin typeface="Cambria Math"/>
                          <a:sym typeface="Symbol" pitchFamily="18" charset="2"/>
                        </a:rPr>
                        <m:t>𝑚𝑦</m:t>
                      </m:r>
                      <m:r>
                        <a:rPr lang="en-US" i="1" dirty="0" smtClean="0">
                          <a:latin typeface="Cambria Math"/>
                          <a:sym typeface="Symbol" pitchFamily="18" charset="2"/>
                        </a:rPr>
                        <m:t> </m:t>
                      </m:r>
                      <m:r>
                        <a:rPr lang="en-US" i="1" dirty="0" smtClean="0">
                          <a:latin typeface="Cambria Math"/>
                          <a:sym typeface="Symbol" pitchFamily="18" charset="2"/>
                        </a:rPr>
                        <m:t>𝑗𝑎𝑐𝑘𝑒𝑡</m:t>
                      </m:r>
                      <m:r>
                        <a:rPr lang="en-US" i="1" dirty="0" smtClean="0">
                          <a:latin typeface="Cambria Math"/>
                          <a:sym typeface="Symbol" pitchFamily="18" charset="2"/>
                        </a:rPr>
                        <m:t> </m:t>
                      </m:r>
                      <m:r>
                        <a:rPr lang="en-US" i="1" dirty="0" smtClean="0">
                          <a:latin typeface="Cambria Math"/>
                          <a:sym typeface="Symbol" pitchFamily="18" charset="2"/>
                        </a:rPr>
                        <m:t>𝑣𝑖𝑠𝑖𝑏𝑙𝑦</m:t>
                      </m:r>
                      <m:r>
                        <a:rPr lang="en-US" i="1" dirty="0" smtClean="0">
                          <a:latin typeface="Cambria Math"/>
                          <a:sym typeface="Symbol" pitchFamily="18" charset="2"/>
                        </a:rPr>
                        <m:t> </m:t>
                      </m:r>
                      <m:r>
                        <a:rPr lang="en-US" i="1" dirty="0" smtClean="0">
                          <a:latin typeface="Cambria Math"/>
                          <a:sym typeface="Symbol" pitchFamily="18" charset="2"/>
                        </a:rPr>
                        <m:t>𝑚𝑜𝑣𝑒</m:t>
                      </m:r>
                    </m:oMath>
                  </m:oMathPara>
                </a14:m>
                <a:endParaRPr lang="en-US" dirty="0">
                  <a:sym typeface="Symbol" pitchFamily="18" charset="2"/>
                </a:endParaRPr>
              </a:p>
            </p:txBody>
          </p:sp>
        </mc:Choice>
        <mc:Fallback xmlns="">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0" dirty="0" smtClean="0">
                    <a:latin typeface="Cambria Math"/>
                  </a:rPr>
                  <a:t>𝐼=𝑃/𝐴</a:t>
                </a:r>
                <a:endParaRPr lang="en-US" dirty="0" smtClean="0"/>
              </a:p>
              <a:p>
                <a:r>
                  <a:rPr lang="en-US" b="0" i="0" dirty="0" smtClean="0">
                    <a:latin typeface="Cambria Math"/>
                  </a:rPr>
                  <a:t>0</a:t>
                </a:r>
                <a:r>
                  <a:rPr lang="en-US" i="0" dirty="0" smtClean="0">
                    <a:latin typeface="Cambria Math"/>
                  </a:rPr>
                  <a:t>.2 𝑊/𝑚</a:t>
                </a:r>
                <a:r>
                  <a:rPr lang="en-US" b="0" i="0" dirty="0" smtClean="0">
                    <a:latin typeface="Cambria Math"/>
                  </a:rPr>
                  <a:t>^2 </a:t>
                </a:r>
                <a:r>
                  <a:rPr lang="en-US" i="0" dirty="0" smtClean="0">
                    <a:latin typeface="Cambria Math"/>
                  </a:rPr>
                  <a:t>=𝑃</a:t>
                </a:r>
                <a:r>
                  <a:rPr lang="en-US" b="0" i="0" dirty="0" smtClean="0">
                    <a:latin typeface="Cambria Math"/>
                  </a:rPr>
                  <a:t>/(</a:t>
                </a:r>
                <a:r>
                  <a:rPr lang="en-US" i="0" dirty="0" smtClean="0">
                    <a:latin typeface="Cambria Math"/>
                  </a:rPr>
                  <a:t>4</a:t>
                </a:r>
                <a:r>
                  <a:rPr lang="en-US" b="0" i="0" dirty="0" smtClean="0">
                    <a:latin typeface="Cambria Math"/>
                  </a:rPr>
                  <a:t>𝜋</a:t>
                </a:r>
                <a:r>
                  <a:rPr lang="en-US" b="0" i="0" dirty="0" smtClean="0">
                    <a:latin typeface="Cambria Math"/>
                    <a:sym typeface="Symbol" pitchFamily="18" charset="2"/>
                  </a:rPr>
                  <a:t>(</a:t>
                </a:r>
                <a:r>
                  <a:rPr lang="en-US" i="0" dirty="0" smtClean="0">
                    <a:latin typeface="Cambria Math"/>
                    <a:sym typeface="Symbol" pitchFamily="18" charset="2"/>
                  </a:rPr>
                  <a:t>700 𝑚)</a:t>
                </a:r>
                <a:r>
                  <a:rPr lang="en-US" b="0" i="0" dirty="0" smtClean="0">
                    <a:latin typeface="Cambria Math"/>
                    <a:sym typeface="Symbol" pitchFamily="18" charset="2"/>
                  </a:rPr>
                  <a:t>^2 )→</a:t>
                </a:r>
                <a:r>
                  <a:rPr lang="en-US" i="0" dirty="0" smtClean="0">
                    <a:latin typeface="Cambria Math"/>
                    <a:sym typeface="Wingdings" pitchFamily="2" charset="2"/>
                  </a:rPr>
                  <a:t> 𝑃=1.231504</a:t>
                </a:r>
                <a:r>
                  <a:rPr lang="en-US" b="0" i="0" dirty="0" smtClean="0">
                    <a:latin typeface="Cambria Math"/>
                    <a:sym typeface="Wingdings" pitchFamily="2" charset="2"/>
                  </a:rPr>
                  <a:t>×〖</a:t>
                </a:r>
                <a:r>
                  <a:rPr lang="en-US" i="0" dirty="0" smtClean="0">
                    <a:latin typeface="Cambria Math"/>
                    <a:sym typeface="Wingdings" pitchFamily="2" charset="2"/>
                  </a:rPr>
                  <a:t>10</a:t>
                </a:r>
                <a:r>
                  <a:rPr lang="en-US" b="0" i="0" dirty="0" smtClean="0">
                    <a:latin typeface="Cambria Math"/>
                    <a:sym typeface="Wingdings" pitchFamily="2" charset="2"/>
                  </a:rPr>
                  <a:t>〗^6 </a:t>
                </a:r>
                <a:r>
                  <a:rPr lang="en-US" i="0" dirty="0" smtClean="0">
                    <a:latin typeface="Cambria Math"/>
                    <a:sym typeface="Wingdings" pitchFamily="2" charset="2"/>
                  </a:rPr>
                  <a:t> 𝑊</a:t>
                </a:r>
                <a:endParaRPr lang="en-US" dirty="0" smtClean="0">
                  <a:sym typeface="Wingdings" pitchFamily="2" charset="2"/>
                </a:endParaRPr>
              </a:p>
              <a:p>
                <a:r>
                  <a:rPr lang="en-US" i="0" dirty="0" smtClean="0">
                    <a:latin typeface="Cambria Math"/>
                    <a:sym typeface="Wingdings" pitchFamily="2" charset="2"/>
                  </a:rPr>
                  <a:t>𝐼=𝑃/𝐴</a:t>
                </a:r>
                <a:endParaRPr lang="en-US" dirty="0" smtClean="0">
                  <a:sym typeface="Wingdings" pitchFamily="2" charset="2"/>
                </a:endParaRPr>
              </a:p>
              <a:p>
                <a:r>
                  <a:rPr lang="en-US" i="0" dirty="0" smtClean="0">
                    <a:latin typeface="Cambria Math"/>
                    <a:sym typeface="Wingdings" pitchFamily="2" charset="2"/>
                  </a:rPr>
                  <a:t>𝐼=(1.23</a:t>
                </a:r>
                <a:r>
                  <a:rPr lang="en-US" b="0" i="0" dirty="0" smtClean="0">
                    <a:latin typeface="Cambria Math"/>
                    <a:sym typeface="Wingdings" pitchFamily="2" charset="2"/>
                  </a:rPr>
                  <a:t>×〖</a:t>
                </a:r>
                <a:r>
                  <a:rPr lang="en-US" i="0" dirty="0" smtClean="0">
                    <a:latin typeface="Cambria Math"/>
                    <a:sym typeface="Wingdings" pitchFamily="2" charset="2"/>
                  </a:rPr>
                  <a:t>10</a:t>
                </a:r>
                <a:r>
                  <a:rPr lang="en-US" b="0" i="0" dirty="0" smtClean="0">
                    <a:latin typeface="Cambria Math"/>
                    <a:sym typeface="Wingdings" pitchFamily="2" charset="2"/>
                  </a:rPr>
                  <a:t>〗^7 </a:t>
                </a:r>
                <a:r>
                  <a:rPr lang="en-US" i="0" dirty="0" smtClean="0">
                    <a:latin typeface="Cambria Math"/>
                    <a:sym typeface="Wingdings" pitchFamily="2" charset="2"/>
                  </a:rPr>
                  <a:t> 𝑊</a:t>
                </a:r>
                <a:r>
                  <a:rPr lang="en-US" i="0" dirty="0" smtClean="0">
                    <a:latin typeface="Cambria Math"/>
                    <a:sym typeface="Wingdings" pitchFamily="2" charset="2"/>
                  </a:rPr>
                  <a:t>)/(</a:t>
                </a:r>
                <a:r>
                  <a:rPr lang="en-US" i="0" dirty="0" smtClean="0">
                    <a:latin typeface="Cambria Math"/>
                    <a:sym typeface="Wingdings" pitchFamily="2" charset="2"/>
                  </a:rPr>
                  <a:t>4</a:t>
                </a:r>
                <a:r>
                  <a:rPr lang="en-US" b="0" i="0" dirty="0" smtClean="0">
                    <a:latin typeface="Cambria Math"/>
                    <a:sym typeface="Wingdings" pitchFamily="2" charset="2"/>
                  </a:rPr>
                  <a:t>𝜋</a:t>
                </a:r>
                <a:r>
                  <a:rPr lang="en-US" b="0" i="0" dirty="0" smtClean="0">
                    <a:latin typeface="Cambria Math"/>
                    <a:sym typeface="Symbol" pitchFamily="18" charset="2"/>
                  </a:rPr>
                  <a:t>(</a:t>
                </a:r>
                <a:r>
                  <a:rPr lang="en-US" i="0" dirty="0" smtClean="0">
                    <a:latin typeface="Cambria Math"/>
                    <a:sym typeface="Symbol" pitchFamily="18" charset="2"/>
                  </a:rPr>
                  <a:t>150</a:t>
                </a:r>
                <a:r>
                  <a:rPr lang="en-US" b="0" i="0" dirty="0" smtClean="0">
                    <a:latin typeface="Cambria Math"/>
                    <a:sym typeface="Symbol" pitchFamily="18" charset="2"/>
                  </a:rPr>
                  <a:t> </a:t>
                </a:r>
                <a:r>
                  <a:rPr lang="en-US" i="0" dirty="0" smtClean="0">
                    <a:latin typeface="Cambria Math"/>
                    <a:sym typeface="Symbol" pitchFamily="18" charset="2"/>
                  </a:rPr>
                  <a:t>𝑚)</a:t>
                </a:r>
                <a:r>
                  <a:rPr lang="en-US" b="0" i="0" dirty="0" smtClean="0">
                    <a:latin typeface="Cambria Math"/>
                    <a:sym typeface="Symbol" pitchFamily="18" charset="2"/>
                  </a:rPr>
                  <a:t>^2</a:t>
                </a:r>
                <a:r>
                  <a:rPr lang="en-US" b="0" i="0" dirty="0" smtClean="0">
                    <a:latin typeface="Cambria Math"/>
                    <a:sym typeface="Wingdings" pitchFamily="2" charset="2"/>
                  </a:rPr>
                  <a:t> )</a:t>
                </a:r>
                <a:r>
                  <a:rPr lang="en-US" i="0" dirty="0" smtClean="0">
                    <a:latin typeface="Cambria Math"/>
                    <a:sym typeface="Symbol" pitchFamily="18" charset="2"/>
                  </a:rPr>
                  <a:t>=4.36 𝑊/𝑚</a:t>
                </a:r>
                <a:r>
                  <a:rPr lang="en-US" b="0" i="0" dirty="0" smtClean="0">
                    <a:latin typeface="Cambria Math"/>
                    <a:sym typeface="Symbol" pitchFamily="18" charset="2"/>
                  </a:rPr>
                  <a:t>^2</a:t>
                </a:r>
                <a:endParaRPr lang="en-US" baseline="30000" dirty="0" smtClean="0">
                  <a:sym typeface="Symbol" pitchFamily="18" charset="2"/>
                </a:endParaRPr>
              </a:p>
              <a:p>
                <a:endParaRPr lang="en-US" baseline="30000" dirty="0" smtClean="0">
                  <a:sym typeface="Symbol" pitchFamily="18" charset="2"/>
                </a:endParaRPr>
              </a:p>
              <a:p>
                <a:r>
                  <a:rPr lang="en-US" i="0" dirty="0" smtClean="0">
                    <a:latin typeface="Cambria Math"/>
                    <a:sym typeface="Symbol" pitchFamily="18" charset="2"/>
                  </a:rPr>
                  <a:t>𝑆𝑖𝑡𝑡𝑖𝑛𝑔 𝑜𝑢𝑡 𝑏𝑦 </a:t>
                </a:r>
                <a:r>
                  <a:rPr lang="en-US" i="0" dirty="0" err="1" smtClean="0">
                    <a:latin typeface="Cambria Math"/>
                    <a:sym typeface="Symbol" pitchFamily="18" charset="2"/>
                  </a:rPr>
                  <a:t>𝑏𝑒𝑟𝑚𝑎𝑛</a:t>
                </a:r>
                <a:r>
                  <a:rPr lang="en-US" i="0" dirty="0" smtClean="0">
                    <a:latin typeface="Cambria Math"/>
                    <a:sym typeface="Symbol" pitchFamily="18" charset="2"/>
                  </a:rPr>
                  <a:t> ℎ𝑎𝑙𝑙 𝑑𝑢𝑟𝑖𝑛𝑔 𝑡ℎ𝑒 𝑓𝑖𝑟𝑒𝑤𝑜𝑟𝑘𝑠 𝑎𝑡 𝑡ℎ𝑒 𝑏𝑒𝑔𝑖𝑛𝑛𝑖𝑛𝑔 𝑜𝑓 𝑡ℎ𝑒 𝑠𝑐ℎ𝑜𝑜𝑙 𝑦𝑒𝑎𝑟.  𝑆𝑜𝑚𝑒 𝑜𝑓 𝑡ℎ𝑒 𝑠𝑜𝑢𝑛𝑑𝑠 𝑤𝑒𝑟𝑒 𝑠𝑜 𝑠𝑡𝑟𝑜𝑛𝑔 𝑡ℎ𝑎𝑡 𝑡ℎ𝑒𝑦 𝑚𝑎𝑑𝑒 𝑚𝑦 𝑗𝑎𝑐𝑘𝑒𝑡 𝑣𝑖𝑠𝑖𝑏𝑙𝑦 𝑚𝑜𝑣𝑒</a:t>
                </a:r>
                <a:endParaRPr lang="en-US" dirty="0" smtClean="0">
                  <a:sym typeface="Symbol" pitchFamily="18" charset="2"/>
                </a:endParaRPr>
              </a:p>
            </p:txBody>
          </p:sp>
        </mc:Fallback>
      </mc:AlternateContent>
    </p:spTree>
    <p:extLst>
      <p:ext uri="{BB962C8B-B14F-4D97-AF65-F5344CB8AC3E}">
        <p14:creationId xmlns:p14="http://schemas.microsoft.com/office/powerpoint/2010/main" val="3910721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46</a:t>
            </a:fld>
            <a:endParaRPr lang="en-US"/>
          </a:p>
        </p:txBody>
      </p:sp>
    </p:spTree>
    <p:extLst>
      <p:ext uri="{BB962C8B-B14F-4D97-AF65-F5344CB8AC3E}">
        <p14:creationId xmlns:p14="http://schemas.microsoft.com/office/powerpoint/2010/main" val="1300121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1521FAD-539F-44F3-B55F-D0A458F38BD5}" type="slidenum">
              <a:rPr lang="en-US" smtClean="0"/>
              <a:pPr/>
              <a:t>47</a:t>
            </a:fld>
            <a:endParaRPr lang="en-US"/>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I</a:t>
            </a:r>
            <a:r>
              <a:rPr lang="en-US" baseline="-25000"/>
              <a:t>0</a:t>
            </a:r>
            <a:r>
              <a:rPr lang="en-US"/>
              <a:t> is the threshold of hearing</a:t>
            </a:r>
          </a:p>
        </p:txBody>
      </p:sp>
    </p:spTree>
    <p:extLst>
      <p:ext uri="{BB962C8B-B14F-4D97-AF65-F5344CB8AC3E}">
        <p14:creationId xmlns:p14="http://schemas.microsoft.com/office/powerpoint/2010/main" val="3720915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48</a:t>
            </a:fld>
            <a:endParaRPr lang="en-US"/>
          </a:p>
        </p:txBody>
      </p:sp>
    </p:spTree>
    <p:extLst>
      <p:ext uri="{BB962C8B-B14F-4D97-AF65-F5344CB8AC3E}">
        <p14:creationId xmlns:p14="http://schemas.microsoft.com/office/powerpoint/2010/main" val="976916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EEC62C8-86D3-4F46-85C2-6DC84D9FE0AC}" type="slidenum">
              <a:rPr lang="en-US" smtClean="0"/>
              <a:pPr/>
              <a:t>49</a:t>
            </a:fld>
            <a:endParaRPr lang="en-US"/>
          </a:p>
        </p:txBody>
      </p:sp>
      <p:sp>
        <p:nvSpPr>
          <p:cNvPr id="84995"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84996"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sym typeface="Wingdings" pitchFamily="2" charset="2"/>
                        </a:rPr>
                        <m:t>𝛽</m:t>
                      </m:r>
                      <m:r>
                        <a:rPr lang="en-US" b="0" i="1" smtClean="0">
                          <a:latin typeface="Cambria Math"/>
                          <a:sym typeface="Wingdings" pitchFamily="2" charset="2"/>
                        </a:rPr>
                        <m:t>=</m:t>
                      </m:r>
                      <m:d>
                        <m:dPr>
                          <m:ctrlPr>
                            <a:rPr lang="en-US" b="0" i="1" smtClean="0">
                              <a:latin typeface="Cambria Math" panose="02040503050406030204" pitchFamily="18" charset="0"/>
                              <a:sym typeface="Wingdings" pitchFamily="2" charset="2"/>
                            </a:rPr>
                          </m:ctrlPr>
                        </m:dPr>
                        <m:e>
                          <m:r>
                            <a:rPr lang="en-US" b="0" i="1" smtClean="0">
                              <a:latin typeface="Cambria Math"/>
                              <a:sym typeface="Wingdings" pitchFamily="2" charset="2"/>
                            </a:rPr>
                            <m:t>10 </m:t>
                          </m:r>
                          <m:r>
                            <a:rPr lang="en-US" b="0" i="1" smtClean="0">
                              <a:latin typeface="Cambria Math"/>
                              <a:sym typeface="Wingdings" pitchFamily="2" charset="2"/>
                            </a:rPr>
                            <m:t>𝑑𝐵</m:t>
                          </m:r>
                        </m:e>
                      </m:d>
                      <m:func>
                        <m:funcPr>
                          <m:ctrlPr>
                            <a:rPr lang="en-US" b="0" i="1" smtClean="0">
                              <a:latin typeface="Cambria Math" panose="02040503050406030204" pitchFamily="18" charset="0"/>
                              <a:sym typeface="Wingdings" pitchFamily="2" charset="2"/>
                            </a:rPr>
                          </m:ctrlPr>
                        </m:funcPr>
                        <m:fName>
                          <m:r>
                            <m:rPr>
                              <m:sty m:val="p"/>
                            </m:rPr>
                            <a:rPr lang="en-US" b="0" i="0" smtClean="0">
                              <a:latin typeface="Cambria Math"/>
                              <a:sym typeface="Wingdings" pitchFamily="2" charset="2"/>
                            </a:rPr>
                            <m:t>log</m:t>
                          </m:r>
                        </m:fName>
                        <m:e>
                          <m:d>
                            <m:dPr>
                              <m:ctrlPr>
                                <a:rPr lang="en-US" b="0" i="1" smtClean="0">
                                  <a:latin typeface="Cambria Math" panose="02040503050406030204" pitchFamily="18" charset="0"/>
                                  <a:sym typeface="Wingdings" pitchFamily="2" charset="2"/>
                                </a:rPr>
                              </m:ctrlPr>
                            </m:dPr>
                            <m:e>
                              <m:f>
                                <m:fPr>
                                  <m:ctrlPr>
                                    <a:rPr lang="en-US" b="0" i="1" smtClean="0">
                                      <a:latin typeface="Cambria Math" panose="02040503050406030204" pitchFamily="18" charset="0"/>
                                      <a:sym typeface="Wingdings" pitchFamily="2" charset="2"/>
                                    </a:rPr>
                                  </m:ctrlPr>
                                </m:fPr>
                                <m:num>
                                  <m:r>
                                    <a:rPr lang="en-US" b="0" i="1" smtClean="0">
                                      <a:latin typeface="Cambria Math"/>
                                      <a:sym typeface="Wingdings" pitchFamily="2" charset="2"/>
                                    </a:rPr>
                                    <m:t>𝐼</m:t>
                                  </m:r>
                                </m:num>
                                <m:den>
                                  <m:sSub>
                                    <m:sSubPr>
                                      <m:ctrlPr>
                                        <a:rPr lang="en-US" b="0" i="1" smtClean="0">
                                          <a:latin typeface="Cambria Math" panose="02040503050406030204" pitchFamily="18" charset="0"/>
                                          <a:sym typeface="Wingdings" pitchFamily="2" charset="2"/>
                                        </a:rPr>
                                      </m:ctrlPr>
                                    </m:sSubPr>
                                    <m:e>
                                      <m:r>
                                        <a:rPr lang="en-US" b="0" i="1" smtClean="0">
                                          <a:latin typeface="Cambria Math"/>
                                          <a:sym typeface="Wingdings" pitchFamily="2" charset="2"/>
                                        </a:rPr>
                                        <m:t>𝐼</m:t>
                                      </m:r>
                                    </m:e>
                                    <m:sub>
                                      <m:r>
                                        <a:rPr lang="en-US" b="0" i="1" smtClean="0">
                                          <a:latin typeface="Cambria Math"/>
                                          <a:sym typeface="Wingdings" pitchFamily="2" charset="2"/>
                                        </a:rPr>
                                        <m:t>0</m:t>
                                      </m:r>
                                    </m:sub>
                                  </m:sSub>
                                </m:den>
                              </m:f>
                            </m:e>
                          </m:d>
                        </m:e>
                      </m:func>
                    </m:oMath>
                  </m:oMathPara>
                </a14:m>
                <a:endParaRPr lang="en-US" b="0" dirty="0">
                  <a:sym typeface="Wingdings" pitchFamily="2" charset="2"/>
                </a:endParaRPr>
              </a:p>
              <a:p>
                <a:pPr/>
                <a14:m>
                  <m:oMathPara xmlns:m="http://schemas.openxmlformats.org/officeDocument/2006/math">
                    <m:oMathParaPr>
                      <m:jc m:val="centerGroup"/>
                    </m:oMathParaPr>
                    <m:oMath xmlns:m="http://schemas.openxmlformats.org/officeDocument/2006/math">
                      <m:r>
                        <a:rPr lang="en-US" b="0" i="1" smtClean="0">
                          <a:latin typeface="Cambria Math"/>
                          <a:sym typeface="Wingdings" pitchFamily="2" charset="2"/>
                        </a:rPr>
                        <m:t>𝛽</m:t>
                      </m:r>
                      <m:r>
                        <a:rPr lang="en-US" b="0" i="1" smtClean="0">
                          <a:latin typeface="Cambria Math"/>
                          <a:sym typeface="Wingdings" pitchFamily="2" charset="2"/>
                        </a:rPr>
                        <m:t>=</m:t>
                      </m:r>
                      <m:d>
                        <m:dPr>
                          <m:ctrlPr>
                            <a:rPr lang="en-US" b="0" i="1" smtClean="0">
                              <a:latin typeface="Cambria Math" panose="02040503050406030204" pitchFamily="18" charset="0"/>
                              <a:sym typeface="Wingdings" pitchFamily="2" charset="2"/>
                            </a:rPr>
                          </m:ctrlPr>
                        </m:dPr>
                        <m:e>
                          <m:r>
                            <a:rPr lang="en-US" b="0" i="1" smtClean="0">
                              <a:latin typeface="Cambria Math"/>
                              <a:sym typeface="Wingdings" pitchFamily="2" charset="2"/>
                            </a:rPr>
                            <m:t>10 </m:t>
                          </m:r>
                          <m:r>
                            <a:rPr lang="en-US" b="0" i="1" smtClean="0">
                              <a:latin typeface="Cambria Math"/>
                              <a:sym typeface="Wingdings" pitchFamily="2" charset="2"/>
                            </a:rPr>
                            <m:t>𝑑𝐵</m:t>
                          </m:r>
                        </m:e>
                      </m:d>
                      <m:func>
                        <m:funcPr>
                          <m:ctrlPr>
                            <a:rPr lang="en-US" b="0" i="1" smtClean="0">
                              <a:latin typeface="Cambria Math" panose="02040503050406030204" pitchFamily="18" charset="0"/>
                              <a:sym typeface="Wingdings" pitchFamily="2" charset="2"/>
                            </a:rPr>
                          </m:ctrlPr>
                        </m:funcPr>
                        <m:fName>
                          <m:r>
                            <m:rPr>
                              <m:sty m:val="p"/>
                            </m:rPr>
                            <a:rPr lang="en-US" b="0" i="0" smtClean="0">
                              <a:latin typeface="Cambria Math"/>
                              <a:sym typeface="Wingdings" pitchFamily="2" charset="2"/>
                            </a:rPr>
                            <m:t>log</m:t>
                          </m:r>
                        </m:fName>
                        <m:e>
                          <m:d>
                            <m:dPr>
                              <m:ctrlPr>
                                <a:rPr lang="en-US" b="0" i="1" smtClean="0">
                                  <a:latin typeface="Cambria Math" panose="02040503050406030204" pitchFamily="18" charset="0"/>
                                  <a:sym typeface="Wingdings" pitchFamily="2" charset="2"/>
                                </a:rPr>
                              </m:ctrlPr>
                            </m:dPr>
                            <m:e>
                              <m:f>
                                <m:fPr>
                                  <m:ctrlPr>
                                    <a:rPr lang="en-US" b="0" i="1" smtClean="0">
                                      <a:latin typeface="Cambria Math" panose="02040503050406030204" pitchFamily="18" charset="0"/>
                                      <a:sym typeface="Wingdings" pitchFamily="2" charset="2"/>
                                    </a:rPr>
                                  </m:ctrlPr>
                                </m:fPr>
                                <m:num>
                                  <m:r>
                                    <a:rPr lang="en-US" b="0" i="1" smtClean="0">
                                      <a:latin typeface="Cambria Math"/>
                                      <a:sym typeface="Wingdings" pitchFamily="2" charset="2"/>
                                    </a:rPr>
                                    <m:t>2</m:t>
                                  </m:r>
                                  <m:r>
                                    <a:rPr lang="en-US" b="0" i="1" smtClean="0">
                                      <a:latin typeface="Cambria Math"/>
                                      <a:sym typeface="Wingdings" pitchFamily="2" charset="2"/>
                                    </a:rPr>
                                    <m:t>𝐼</m:t>
                                  </m:r>
                                </m:num>
                                <m:den>
                                  <m:r>
                                    <a:rPr lang="en-US" b="0" i="1" smtClean="0">
                                      <a:latin typeface="Cambria Math"/>
                                      <a:sym typeface="Wingdings" pitchFamily="2" charset="2"/>
                                    </a:rPr>
                                    <m:t>𝐼</m:t>
                                  </m:r>
                                </m:den>
                              </m:f>
                            </m:e>
                          </m:d>
                        </m:e>
                      </m:func>
                    </m:oMath>
                  </m:oMathPara>
                </a14:m>
                <a:endParaRPr lang="en-US" b="0" dirty="0">
                  <a:sym typeface="Wingdings" pitchFamily="2" charset="2"/>
                </a:endParaRPr>
              </a:p>
              <a:p>
                <a:pPr/>
                <a14:m>
                  <m:oMathPara xmlns:m="http://schemas.openxmlformats.org/officeDocument/2006/math">
                    <m:oMathParaPr>
                      <m:jc m:val="centerGroup"/>
                    </m:oMathParaPr>
                    <m:oMath xmlns:m="http://schemas.openxmlformats.org/officeDocument/2006/math">
                      <m:r>
                        <a:rPr lang="en-US" b="0" i="1" smtClean="0">
                          <a:latin typeface="Cambria Math"/>
                          <a:sym typeface="Wingdings" pitchFamily="2" charset="2"/>
                        </a:rPr>
                        <m:t>𝛽</m:t>
                      </m:r>
                      <m:r>
                        <a:rPr lang="en-US" b="0" i="1" smtClean="0">
                          <a:latin typeface="Cambria Math"/>
                          <a:sym typeface="Wingdings" pitchFamily="2" charset="2"/>
                        </a:rPr>
                        <m:t>=</m:t>
                      </m:r>
                      <m:d>
                        <m:dPr>
                          <m:ctrlPr>
                            <a:rPr lang="en-US" b="0" i="1" smtClean="0">
                              <a:latin typeface="Cambria Math" panose="02040503050406030204" pitchFamily="18" charset="0"/>
                              <a:sym typeface="Wingdings" pitchFamily="2" charset="2"/>
                            </a:rPr>
                          </m:ctrlPr>
                        </m:dPr>
                        <m:e>
                          <m:r>
                            <a:rPr lang="en-US" b="0" i="1" smtClean="0">
                              <a:latin typeface="Cambria Math"/>
                              <a:sym typeface="Wingdings" pitchFamily="2" charset="2"/>
                            </a:rPr>
                            <m:t>10 </m:t>
                          </m:r>
                          <m:r>
                            <a:rPr lang="en-US" b="0" i="1" smtClean="0">
                              <a:latin typeface="Cambria Math"/>
                              <a:sym typeface="Wingdings" pitchFamily="2" charset="2"/>
                            </a:rPr>
                            <m:t>𝑑𝐵</m:t>
                          </m:r>
                        </m:e>
                      </m:d>
                      <m:func>
                        <m:funcPr>
                          <m:ctrlPr>
                            <a:rPr lang="en-US" b="0" i="1" smtClean="0">
                              <a:latin typeface="Cambria Math" panose="02040503050406030204" pitchFamily="18" charset="0"/>
                              <a:sym typeface="Wingdings" pitchFamily="2" charset="2"/>
                            </a:rPr>
                          </m:ctrlPr>
                        </m:funcPr>
                        <m:fName>
                          <m:r>
                            <m:rPr>
                              <m:sty m:val="p"/>
                            </m:rPr>
                            <a:rPr lang="en-US" b="0" i="0" smtClean="0">
                              <a:latin typeface="Cambria Math"/>
                              <a:sym typeface="Wingdings" pitchFamily="2" charset="2"/>
                            </a:rPr>
                            <m:t>log</m:t>
                          </m:r>
                        </m:fName>
                        <m:e>
                          <m:r>
                            <a:rPr lang="en-US" b="0" i="1" smtClean="0">
                              <a:latin typeface="Cambria Math"/>
                              <a:sym typeface="Wingdings" pitchFamily="2" charset="2"/>
                            </a:rPr>
                            <m:t>2</m:t>
                          </m:r>
                        </m:e>
                      </m:func>
                    </m:oMath>
                  </m:oMathPara>
                </a14:m>
                <a:endParaRPr lang="en-US" b="0" dirty="0">
                  <a:sym typeface="Wingdings" pitchFamily="2" charset="2"/>
                </a:endParaRPr>
              </a:p>
              <a:p>
                <a:pPr/>
                <a14:m>
                  <m:oMathPara xmlns:m="http://schemas.openxmlformats.org/officeDocument/2006/math">
                    <m:oMathParaPr>
                      <m:jc m:val="centerGroup"/>
                    </m:oMathParaPr>
                    <m:oMath xmlns:m="http://schemas.openxmlformats.org/officeDocument/2006/math">
                      <m:r>
                        <a:rPr lang="en-US" b="0" i="1" smtClean="0">
                          <a:latin typeface="Cambria Math"/>
                          <a:sym typeface="Wingdings" pitchFamily="2" charset="2"/>
                        </a:rPr>
                        <m:t>𝛽</m:t>
                      </m:r>
                      <m:r>
                        <a:rPr lang="en-US" b="0" i="1" smtClean="0">
                          <a:latin typeface="Cambria Math"/>
                          <a:sym typeface="Wingdings" pitchFamily="2" charset="2"/>
                        </a:rPr>
                        <m:t>≈3 </m:t>
                      </m:r>
                      <m:r>
                        <a:rPr lang="en-US" b="0" i="1" smtClean="0">
                          <a:latin typeface="Cambria Math"/>
                          <a:sym typeface="Wingdings" pitchFamily="2" charset="2"/>
                        </a:rPr>
                        <m:t>𝑑𝐵</m:t>
                      </m:r>
                    </m:oMath>
                  </m:oMathPara>
                </a14:m>
                <a:endParaRPr lang="en-US" dirty="0">
                  <a:sym typeface="Wingdings" pitchFamily="2" charset="2"/>
                </a:endParaRPr>
              </a:p>
              <a:p>
                <a:endParaRPr lang="en-US" dirty="0">
                  <a:sym typeface="Wingdings" pitchFamily="2" charset="2"/>
                </a:endParaRPr>
              </a:p>
              <a:p>
                <a:r>
                  <a:rPr lang="en-US" dirty="0">
                    <a:sym typeface="Wingdings" pitchFamily="2" charset="2"/>
                  </a:rPr>
                  <a:t>Thus a 200 W stereo system will only sound twice as loud as a 20 W system.</a:t>
                </a:r>
              </a:p>
            </p:txBody>
          </p:sp>
        </mc:Choice>
        <mc:Fallback xmlns="">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smtClean="0">
                    <a:latin typeface="Cambria Math"/>
                    <a:sym typeface="Wingdings" pitchFamily="2" charset="2"/>
                  </a:rPr>
                  <a:t>𝛽=(10 𝑑𝐵)  log⁡(𝐼/𝐼_0 )</a:t>
                </a:r>
                <a:endParaRPr lang="en-US" b="0" dirty="0" smtClean="0">
                  <a:sym typeface="Wingdings" pitchFamily="2" charset="2"/>
                </a:endParaRPr>
              </a:p>
              <a:p>
                <a:r>
                  <a:rPr lang="en-US" b="0" i="0" smtClean="0">
                    <a:latin typeface="Cambria Math"/>
                    <a:sym typeface="Wingdings" pitchFamily="2" charset="2"/>
                  </a:rPr>
                  <a:t>𝛽=(10 𝑑𝐵)  log⁡(2𝐼/𝐼)</a:t>
                </a:r>
                <a:endParaRPr lang="en-US" b="0" dirty="0" smtClean="0">
                  <a:sym typeface="Wingdings" pitchFamily="2" charset="2"/>
                </a:endParaRPr>
              </a:p>
              <a:p>
                <a:r>
                  <a:rPr lang="en-US" b="0" i="0" smtClean="0">
                    <a:latin typeface="Cambria Math"/>
                    <a:sym typeface="Wingdings" pitchFamily="2" charset="2"/>
                  </a:rPr>
                  <a:t>𝛽=(10 𝑑𝐵)  log⁡2</a:t>
                </a:r>
                <a:endParaRPr lang="en-US" b="0" dirty="0" smtClean="0">
                  <a:sym typeface="Wingdings" pitchFamily="2" charset="2"/>
                </a:endParaRPr>
              </a:p>
              <a:p>
                <a:r>
                  <a:rPr lang="en-US" b="0" i="0" smtClean="0">
                    <a:latin typeface="Cambria Math"/>
                    <a:sym typeface="Wingdings" pitchFamily="2" charset="2"/>
                  </a:rPr>
                  <a:t>𝛽≈3 𝑑𝐵</a:t>
                </a:r>
                <a:endParaRPr lang="en-US" dirty="0" smtClean="0">
                  <a:sym typeface="Wingdings" pitchFamily="2" charset="2"/>
                </a:endParaRPr>
              </a:p>
              <a:p>
                <a:endParaRPr lang="en-US" dirty="0" smtClean="0">
                  <a:sym typeface="Wingdings" pitchFamily="2" charset="2"/>
                </a:endParaRPr>
              </a:p>
              <a:p>
                <a:r>
                  <a:rPr lang="en-US" dirty="0" smtClean="0">
                    <a:sym typeface="Wingdings" pitchFamily="2" charset="2"/>
                  </a:rPr>
                  <a:t>Thus a 200 W stereo system will only sound twice as loud as a 20 W system.</a:t>
                </a:r>
              </a:p>
            </p:txBody>
          </p:sp>
        </mc:Fallback>
      </mc:AlternateContent>
    </p:spTree>
    <p:extLst>
      <p:ext uri="{BB962C8B-B14F-4D97-AF65-F5344CB8AC3E}">
        <p14:creationId xmlns:p14="http://schemas.microsoft.com/office/powerpoint/2010/main" val="1275598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𝛽</m:t>
                      </m:r>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10 </m:t>
                          </m:r>
                          <m:r>
                            <a:rPr lang="en-US" b="0" i="1" smtClean="0">
                              <a:latin typeface="Cambria Math"/>
                            </a:rPr>
                            <m:t>𝑑𝐵</m:t>
                          </m:r>
                        </m:e>
                      </m:d>
                      <m:func>
                        <m:funcPr>
                          <m:ctrlPr>
                            <a:rPr lang="en-US" b="0" i="1" smtClean="0">
                              <a:latin typeface="Cambria Math" panose="02040503050406030204" pitchFamily="18" charset="0"/>
                            </a:rPr>
                          </m:ctrlPr>
                        </m:funcPr>
                        <m:fName>
                          <m:r>
                            <m:rPr>
                              <m:sty m:val="p"/>
                            </m:rPr>
                            <a:rPr lang="en-US" b="0" i="0" smtClean="0">
                              <a:latin typeface="Cambria Math"/>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𝐼</m:t>
                                  </m:r>
                                </m:num>
                                <m:den>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0</m:t>
                                      </m:r>
                                    </m:sub>
                                  </m:sSub>
                                </m:den>
                              </m:f>
                            </m:e>
                          </m:d>
                        </m:e>
                      </m:func>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20 </m:t>
                      </m:r>
                      <m:r>
                        <a:rPr lang="en-US" b="0" i="1" smtClean="0">
                          <a:latin typeface="Cambria Math"/>
                        </a:rPr>
                        <m:t>𝑑𝑏</m:t>
                      </m:r>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10 </m:t>
                          </m:r>
                          <m:r>
                            <a:rPr lang="en-US" b="0" i="1" smtClean="0">
                              <a:latin typeface="Cambria Math"/>
                            </a:rPr>
                            <m:t>𝑑𝐵</m:t>
                          </m:r>
                        </m:e>
                      </m:d>
                      <m:func>
                        <m:funcPr>
                          <m:ctrlPr>
                            <a:rPr lang="en-US" b="0" i="1" smtClean="0">
                              <a:latin typeface="Cambria Math" panose="02040503050406030204" pitchFamily="18" charset="0"/>
                            </a:rPr>
                          </m:ctrlPr>
                        </m:funcPr>
                        <m:fName>
                          <m:r>
                            <m:rPr>
                              <m:sty m:val="p"/>
                            </m:rPr>
                            <a:rPr lang="en-US" b="0" i="0" smtClean="0">
                              <a:latin typeface="Cambria Math"/>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𝐼</m:t>
                                  </m:r>
                                </m:num>
                                <m:den>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−12</m:t>
                                      </m:r>
                                    </m:sup>
                                  </m:sSup>
                                  <m:r>
                                    <a:rPr lang="en-US" b="0" i="1" smtClean="0">
                                      <a:latin typeface="Cambria Math"/>
                                    </a:rPr>
                                    <m:t> </m:t>
                                  </m:r>
                                  <m:r>
                                    <a:rPr lang="en-US" b="0" i="1" smtClean="0">
                                      <a:latin typeface="Cambria Math"/>
                                    </a:rPr>
                                    <m:t>𝑊</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den>
                              </m:f>
                            </m:e>
                          </m:d>
                        </m:e>
                      </m:func>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2=</m:t>
                      </m:r>
                      <m:func>
                        <m:funcPr>
                          <m:ctrlPr>
                            <a:rPr lang="en-US" b="0" i="1" smtClean="0">
                              <a:latin typeface="Cambria Math" panose="02040503050406030204" pitchFamily="18" charset="0"/>
                            </a:rPr>
                          </m:ctrlPr>
                        </m:funcPr>
                        <m:fName>
                          <m:r>
                            <m:rPr>
                              <m:sty m:val="p"/>
                            </m:rPr>
                            <a:rPr lang="en-US" b="0" i="0" smtClean="0">
                              <a:latin typeface="Cambria Math"/>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𝐼</m:t>
                                  </m:r>
                                </m:num>
                                <m:den>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−12</m:t>
                                      </m:r>
                                    </m:sup>
                                  </m:sSup>
                                  <m:r>
                                    <a:rPr lang="en-US" b="0" i="1" smtClean="0">
                                      <a:latin typeface="Cambria Math"/>
                                    </a:rPr>
                                    <m:t> </m:t>
                                  </m:r>
                                  <m:r>
                                    <a:rPr lang="en-US" b="0" i="1" smtClean="0">
                                      <a:latin typeface="Cambria Math"/>
                                    </a:rPr>
                                    <m:t>𝑊</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den>
                              </m:f>
                            </m:e>
                          </m:d>
                        </m:e>
                      </m:func>
                    </m:oMath>
                  </m:oMathPara>
                </a14:m>
                <a:endParaRPr lang="en-US" b="0" dirty="0"/>
              </a:p>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2</m:t>
                          </m:r>
                        </m:sup>
                      </m:s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𝐼</m:t>
                          </m:r>
                        </m:num>
                        <m:den>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−12</m:t>
                              </m:r>
                            </m:sup>
                          </m:sSup>
                          <m:r>
                            <a:rPr lang="en-US" b="0" i="1" smtClean="0">
                              <a:latin typeface="Cambria Math"/>
                            </a:rPr>
                            <m:t> </m:t>
                          </m:r>
                          <m:r>
                            <a:rPr lang="en-US" b="0" i="1" smtClean="0">
                              <a:latin typeface="Cambria Math"/>
                            </a:rPr>
                            <m:t>𝑊</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a:rPr>
                        <m:t>𝐼</m:t>
                      </m:r>
                      <m:r>
                        <a:rPr lang="en-US" b="0" i="1" dirty="0" smtClean="0">
                          <a:latin typeface="Cambria Math"/>
                        </a:rPr>
                        <m:t>=</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−10</m:t>
                          </m:r>
                        </m:sup>
                      </m:sSup>
                      <m:r>
                        <a:rPr lang="en-US" b="0" i="1" smtClean="0">
                          <a:latin typeface="Cambria Math"/>
                        </a:rPr>
                        <m:t> </m:t>
                      </m:r>
                      <m:r>
                        <a:rPr lang="en-US" b="0" i="1" smtClean="0">
                          <a:latin typeface="Cambria Math"/>
                        </a:rPr>
                        <m:t>𝑊</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𝛽=(10 𝑑𝐵)  log⁡(𝐼/𝐼_0 )</a:t>
                </a:r>
                <a:endParaRPr lang="en-US" b="0" dirty="0" smtClean="0"/>
              </a:p>
              <a:p>
                <a:r>
                  <a:rPr lang="en-US" b="0" i="0" smtClean="0">
                    <a:latin typeface="Cambria Math"/>
                  </a:rPr>
                  <a:t>20 𝑑𝑏=(10 𝑑𝐵)  log⁡(𝐼/(〖10〗^(−12)  </a:t>
                </a:r>
                <a:r>
                  <a:rPr lang="en-US" b="0" i="0" smtClean="0">
                    <a:latin typeface="Cambria Math"/>
                  </a:rPr>
                  <a:t>𝑊/</a:t>
                </a:r>
                <a:r>
                  <a:rPr lang="en-US" b="0" i="0" smtClean="0">
                    <a:latin typeface="Cambria Math"/>
                  </a:rPr>
                  <a:t>𝑚^2</a:t>
                </a:r>
                <a:r>
                  <a:rPr lang="en-US" b="0" i="0" smtClean="0">
                    <a:latin typeface="Cambria Math"/>
                  </a:rPr>
                  <a:t> ))</a:t>
                </a:r>
                <a:endParaRPr lang="en-US" b="0" dirty="0" smtClean="0"/>
              </a:p>
              <a:p>
                <a:r>
                  <a:rPr lang="en-US" b="0" i="0" smtClean="0">
                    <a:latin typeface="Cambria Math"/>
                  </a:rPr>
                  <a:t>2=log⁡(𝐼/(〖10〗^(−12)  </a:t>
                </a:r>
                <a:r>
                  <a:rPr lang="en-US" b="0" i="0" smtClean="0">
                    <a:latin typeface="Cambria Math"/>
                  </a:rPr>
                  <a:t>𝑊/</a:t>
                </a:r>
                <a:r>
                  <a:rPr lang="en-US" b="0" i="0" smtClean="0">
                    <a:latin typeface="Cambria Math"/>
                  </a:rPr>
                  <a:t>𝑚^2</a:t>
                </a:r>
                <a:r>
                  <a:rPr lang="en-US" b="0" i="0" smtClean="0">
                    <a:latin typeface="Cambria Math"/>
                  </a:rPr>
                  <a:t> ))</a:t>
                </a:r>
                <a:endParaRPr lang="en-US" b="0" dirty="0" smtClean="0"/>
              </a:p>
              <a:p>
                <a:r>
                  <a:rPr lang="en-US" b="0" i="0" smtClean="0">
                    <a:latin typeface="Cambria Math"/>
                  </a:rPr>
                  <a:t>〖10〗^2=𝐼/(〖10〗^(−12)  </a:t>
                </a:r>
                <a:r>
                  <a:rPr lang="en-US" b="0" i="0" smtClean="0">
                    <a:latin typeface="Cambria Math"/>
                  </a:rPr>
                  <a:t>𝑊/</a:t>
                </a:r>
                <a:r>
                  <a:rPr lang="en-US" b="0" i="0" smtClean="0">
                    <a:latin typeface="Cambria Math"/>
                  </a:rPr>
                  <a:t>𝑚^2</a:t>
                </a:r>
                <a:r>
                  <a:rPr lang="en-US" b="0" i="0" smtClean="0">
                    <a:latin typeface="Cambria Math"/>
                  </a:rPr>
                  <a:t> )</a:t>
                </a:r>
                <a:endParaRPr lang="en-US" b="0" dirty="0" smtClean="0"/>
              </a:p>
              <a:p>
                <a:r>
                  <a:rPr lang="en-US" b="0" i="0" dirty="0" smtClean="0">
                    <a:latin typeface="Cambria Math"/>
                  </a:rPr>
                  <a:t>𝐼=</a:t>
                </a:r>
                <a:r>
                  <a:rPr lang="en-US" b="0" i="0" smtClean="0">
                    <a:latin typeface="Cambria Math"/>
                  </a:rPr>
                  <a:t>〖10〗^(−10)  𝑊/𝑚^2</a:t>
                </a:r>
                <a:endParaRPr lang="en-US" dirty="0"/>
              </a:p>
            </p:txBody>
          </p:sp>
        </mc:Fallback>
      </mc:AlternateContent>
      <p:sp>
        <p:nvSpPr>
          <p:cNvPr id="4" name="Slide Number Placeholder 3"/>
          <p:cNvSpPr>
            <a:spLocks noGrp="1"/>
          </p:cNvSpPr>
          <p:nvPr>
            <p:ph type="sldNum" sz="quarter" idx="10"/>
          </p:nvPr>
        </p:nvSpPr>
        <p:spPr/>
        <p:txBody>
          <a:bodyPr/>
          <a:lstStyle/>
          <a:p>
            <a:fld id="{4E799403-D3BB-45CB-A292-33607AC25437}" type="slidenum">
              <a:rPr lang="en-US" smtClean="0"/>
              <a:t>50</a:t>
            </a:fld>
            <a:endParaRPr lang="en-US"/>
          </a:p>
        </p:txBody>
      </p:sp>
    </p:spTree>
    <p:extLst>
      <p:ext uri="{BB962C8B-B14F-4D97-AF65-F5344CB8AC3E}">
        <p14:creationId xmlns:p14="http://schemas.microsoft.com/office/powerpoint/2010/main" val="78270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51</a:t>
            </a:fld>
            <a:endParaRPr lang="en-US"/>
          </a:p>
        </p:txBody>
      </p:sp>
    </p:spTree>
    <p:extLst>
      <p:ext uri="{BB962C8B-B14F-4D97-AF65-F5344CB8AC3E}">
        <p14:creationId xmlns:p14="http://schemas.microsoft.com/office/powerpoint/2010/main" val="128778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53</a:t>
            </a:fld>
            <a:endParaRPr lang="en-US"/>
          </a:p>
        </p:txBody>
      </p:sp>
    </p:spTree>
    <p:extLst>
      <p:ext uri="{BB962C8B-B14F-4D97-AF65-F5344CB8AC3E}">
        <p14:creationId xmlns:p14="http://schemas.microsoft.com/office/powerpoint/2010/main" val="15758489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54</a:t>
            </a:fld>
            <a:endParaRPr lang="en-US"/>
          </a:p>
        </p:txBody>
      </p:sp>
    </p:spTree>
    <p:extLst>
      <p:ext uri="{BB962C8B-B14F-4D97-AF65-F5344CB8AC3E}">
        <p14:creationId xmlns:p14="http://schemas.microsoft.com/office/powerpoint/2010/main" val="112768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8A9E729-218B-4117-A517-680F5FCEFC4B}" type="slidenum">
              <a:rPr lang="en-US" smtClean="0"/>
              <a:pPr/>
              <a:t>6</a:t>
            </a:fld>
            <a:endParaRPr lang="en-US"/>
          </a:p>
        </p:txBody>
      </p:sp>
      <p:sp>
        <p:nvSpPr>
          <p:cNvPr id="68611" name="Rectangle 2"/>
          <p:cNvSpPr>
            <a:spLocks noGrp="1" noRot="1" noChangeAspect="1" noChangeArrowheads="1" noTextEdit="1"/>
          </p:cNvSpPr>
          <p:nvPr>
            <p:ph type="sldImg"/>
          </p:nvPr>
        </p:nvSpPr>
        <p:spPr>
          <a:xfrm>
            <a:off x="381000" y="685800"/>
            <a:ext cx="6096000" cy="342900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Demonstrate with a slinky</a:t>
            </a:r>
          </a:p>
        </p:txBody>
      </p:sp>
    </p:spTree>
    <p:extLst>
      <p:ext uri="{BB962C8B-B14F-4D97-AF65-F5344CB8AC3E}">
        <p14:creationId xmlns:p14="http://schemas.microsoft.com/office/powerpoint/2010/main" val="3096191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63F88C2-695C-4749-8596-46403B1EE45E}" type="slidenum">
              <a:rPr lang="en-US" smtClean="0"/>
              <a:pPr/>
              <a:t>55</a:t>
            </a:fld>
            <a:endParaRPr lang="en-US"/>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When the truck is still, the sounds waves move outward in all the directions, the same speed</a:t>
            </a:r>
          </a:p>
        </p:txBody>
      </p:sp>
    </p:spTree>
    <p:extLst>
      <p:ext uri="{BB962C8B-B14F-4D97-AF65-F5344CB8AC3E}">
        <p14:creationId xmlns:p14="http://schemas.microsoft.com/office/powerpoint/2010/main" val="3530769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4FAB79D-3756-4B8E-A634-93902D66F29F}" type="slidenum">
              <a:rPr lang="en-US" smtClean="0"/>
              <a:pPr/>
              <a:t>56</a:t>
            </a:fld>
            <a:endParaRPr lang="en-US"/>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When the truck is moving.  </a:t>
            </a:r>
          </a:p>
          <a:p>
            <a:r>
              <a:rPr lang="en-US"/>
              <a:t>It produces a condensation, moves, produces another condensation, moves, etc.</a:t>
            </a:r>
          </a:p>
          <a:p>
            <a:r>
              <a:rPr lang="en-US"/>
              <a:t>Since it moves between condensations, they are closer together in front of the truck and farther apart behind the truck.</a:t>
            </a:r>
          </a:p>
          <a:p>
            <a:r>
              <a:rPr lang="en-US"/>
              <a:t>Higher freq (short </a:t>
            </a:r>
            <a:r>
              <a:rPr lang="en-US">
                <a:sym typeface="Symbol" pitchFamily="18" charset="2"/>
              </a:rPr>
              <a:t>) </a:t>
            </a:r>
            <a:r>
              <a:rPr lang="en-US"/>
              <a:t>= higher pitch</a:t>
            </a:r>
          </a:p>
          <a:p>
            <a:r>
              <a:rPr lang="en-US"/>
              <a:t>Lower freq (long </a:t>
            </a:r>
            <a:r>
              <a:rPr lang="en-US">
                <a:sym typeface="Symbol" pitchFamily="18" charset="2"/>
              </a:rPr>
              <a:t>) </a:t>
            </a:r>
            <a:r>
              <a:rPr lang="en-US"/>
              <a:t>= lower pitch</a:t>
            </a:r>
          </a:p>
        </p:txBody>
      </p:sp>
    </p:spTree>
    <p:extLst>
      <p:ext uri="{BB962C8B-B14F-4D97-AF65-F5344CB8AC3E}">
        <p14:creationId xmlns:p14="http://schemas.microsoft.com/office/powerpoint/2010/main" val="35057028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FCF892F-6B58-4FEC-8B10-5A600DCFA0B6}" type="slidenum">
              <a:rPr lang="en-US" smtClean="0"/>
              <a:pPr/>
              <a:t>57</a:t>
            </a:fld>
            <a:endParaRPr lang="en-US"/>
          </a:p>
        </p:txBody>
      </p:sp>
      <p:sp>
        <p:nvSpPr>
          <p:cNvPr id="89091" name="Rectangle 2"/>
          <p:cNvSpPr>
            <a:spLocks noGrp="1" noRot="1" noChangeAspect="1" noChangeArrowheads="1" noTextEdit="1"/>
          </p:cNvSpPr>
          <p:nvPr>
            <p:ph type="sldImg"/>
          </p:nvPr>
        </p:nvSpPr>
        <p:spPr>
          <a:xfrm>
            <a:off x="381000" y="685800"/>
            <a:ext cx="6096000" cy="3429000"/>
          </a:xfrm>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perceived wavelength is shorted by the distance the source moves in one period.</a:t>
            </a:r>
          </a:p>
          <a:p>
            <a:r>
              <a:rPr lang="en-US"/>
              <a:t>(Period is time between condensations)</a:t>
            </a:r>
          </a:p>
        </p:txBody>
      </p:sp>
    </p:spTree>
    <p:extLst>
      <p:ext uri="{BB962C8B-B14F-4D97-AF65-F5344CB8AC3E}">
        <p14:creationId xmlns:p14="http://schemas.microsoft.com/office/powerpoint/2010/main" val="2311435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58</a:t>
            </a:fld>
            <a:endParaRPr lang="en-US"/>
          </a:p>
        </p:txBody>
      </p:sp>
    </p:spTree>
    <p:extLst>
      <p:ext uri="{BB962C8B-B14F-4D97-AF65-F5344CB8AC3E}">
        <p14:creationId xmlns:p14="http://schemas.microsoft.com/office/powerpoint/2010/main" val="650671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CCC3AD6-2B32-46BF-9222-FEF618817D56}" type="slidenum">
              <a:rPr lang="en-US" smtClean="0"/>
              <a:pPr/>
              <a:t>59</a:t>
            </a:fld>
            <a:endParaRPr lang="en-US"/>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Notice the differences between the two formulas</a:t>
            </a:r>
          </a:p>
        </p:txBody>
      </p:sp>
    </p:spTree>
    <p:extLst>
      <p:ext uri="{BB962C8B-B14F-4D97-AF65-F5344CB8AC3E}">
        <p14:creationId xmlns:p14="http://schemas.microsoft.com/office/powerpoint/2010/main" val="2145887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60</a:t>
            </a:fld>
            <a:endParaRPr lang="en-US"/>
          </a:p>
        </p:txBody>
      </p:sp>
    </p:spTree>
    <p:extLst>
      <p:ext uri="{BB962C8B-B14F-4D97-AF65-F5344CB8AC3E}">
        <p14:creationId xmlns:p14="http://schemas.microsoft.com/office/powerpoint/2010/main" val="41638980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𝑜</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𝑠</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𝑤</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𝑜</m:t>
                                  </m:r>
                                </m:sub>
                              </m:sSub>
                            </m:num>
                            <m:den>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𝑤</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𝑠</m:t>
                                  </m:r>
                                </m:sub>
                              </m:sSub>
                            </m:den>
                          </m:f>
                        </m:e>
                      </m:d>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600 </m:t>
                      </m:r>
                      <m:r>
                        <a:rPr lang="en-US" b="0" i="1" smtClean="0">
                          <a:latin typeface="Cambria Math"/>
                        </a:rPr>
                        <m:t>𝐻𝑧</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𝑠</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343</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r>
                                <a:rPr lang="en-US" b="0" i="1" smtClean="0">
                                  <a:latin typeface="Cambria Math"/>
                                </a:rPr>
                                <m:t>+20</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num>
                            <m:den>
                              <m:r>
                                <a:rPr lang="en-US" b="0" i="1" smtClean="0">
                                  <a:latin typeface="Cambria Math"/>
                                </a:rPr>
                                <m:t>343</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r>
                                <a:rPr lang="en-US" b="0" i="1" smtClean="0">
                                  <a:latin typeface="Cambria Math"/>
                                </a:rPr>
                                <m:t>−15</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den>
                          </m:f>
                        </m:e>
                      </m:d>
                    </m:oMath>
                  </m:oMathPara>
                </a14:m>
                <a:endParaRPr lang="en-US" b="0" i="1" dirty="0">
                  <a:latin typeface="Cambria Math"/>
                </a:endParaRPr>
              </a:p>
              <a:p>
                <a:pPr/>
                <a14:m>
                  <m:oMathPara xmlns:m="http://schemas.openxmlformats.org/officeDocument/2006/math">
                    <m:oMathParaPr>
                      <m:jc m:val="centerGroup"/>
                    </m:oMathParaPr>
                    <m:oMath xmlns:m="http://schemas.openxmlformats.org/officeDocument/2006/math">
                      <m:r>
                        <a:rPr lang="en-US" b="0" i="1" smtClean="0">
                          <a:latin typeface="Cambria Math"/>
                        </a:rPr>
                        <m:t>600 </m:t>
                      </m:r>
                      <m:r>
                        <a:rPr lang="en-US" b="0" i="1" smtClean="0">
                          <a:latin typeface="Cambria Math"/>
                        </a:rPr>
                        <m:t>𝐻𝑧</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𝑠</m:t>
                          </m:r>
                        </m:sub>
                      </m:sSub>
                      <m:d>
                        <m:dPr>
                          <m:ctrlPr>
                            <a:rPr lang="en-US" b="0" i="1" smtClean="0">
                              <a:latin typeface="Cambria Math" panose="02040503050406030204" pitchFamily="18" charset="0"/>
                            </a:rPr>
                          </m:ctrlPr>
                        </m:dPr>
                        <m:e>
                          <m:r>
                            <a:rPr lang="en-US" b="0" i="1" smtClean="0">
                              <a:latin typeface="Cambria Math"/>
                            </a:rPr>
                            <m:t>1.1</m:t>
                          </m:r>
                        </m:e>
                      </m:d>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𝑠</m:t>
                          </m:r>
                        </m:sub>
                      </m:sSub>
                      <m:r>
                        <a:rPr lang="en-US" b="0" i="1" smtClean="0">
                          <a:latin typeface="Cambria Math"/>
                        </a:rPr>
                        <m:t>=542 </m:t>
                      </m:r>
                      <m:r>
                        <a:rPr lang="en-US" b="0" i="1" smtClean="0">
                          <a:latin typeface="Cambria Math"/>
                        </a:rPr>
                        <m:t>𝐻𝑧</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𝑓_𝑜=𝑓_𝑠 ((𝑣_𝑤±𝑣_𝑜)/(𝑣_𝑤∓𝑣_𝑠 ))</a:t>
                </a:r>
                <a:endParaRPr lang="en-US" dirty="0" smtClean="0"/>
              </a:p>
              <a:p>
                <a:r>
                  <a:rPr lang="en-US" b="0" i="0" smtClean="0">
                    <a:latin typeface="Cambria Math"/>
                  </a:rPr>
                  <a:t>600 𝐻𝑧=𝑓_𝑠 ((343 𝑚/𝑠+20 𝑚/𝑠)/(343 𝑚/𝑠−15 𝑚/𝑠))</a:t>
                </a:r>
                <a:endParaRPr lang="en-US" b="0" i="1" dirty="0" smtClean="0">
                  <a:latin typeface="Cambria Math"/>
                </a:endParaRPr>
              </a:p>
              <a:p>
                <a:r>
                  <a:rPr lang="en-US" b="0" i="0" smtClean="0">
                    <a:latin typeface="Cambria Math"/>
                  </a:rPr>
                  <a:t>600 𝐻𝑧=𝑓_𝑠 (1.1)</a:t>
                </a:r>
                <a:endParaRPr lang="en-US" b="0" dirty="0" smtClean="0"/>
              </a:p>
              <a:p>
                <a:r>
                  <a:rPr lang="en-US" b="0" i="0" smtClean="0">
                    <a:latin typeface="Cambria Math"/>
                  </a:rPr>
                  <a:t>𝑓_𝑠=545 𝐻𝑧</a:t>
                </a:r>
                <a:endParaRPr lang="en-US" dirty="0"/>
              </a:p>
            </p:txBody>
          </p:sp>
        </mc:Fallback>
      </mc:AlternateContent>
      <p:sp>
        <p:nvSpPr>
          <p:cNvPr id="4" name="Slide Number Placeholder 3"/>
          <p:cNvSpPr>
            <a:spLocks noGrp="1"/>
          </p:cNvSpPr>
          <p:nvPr>
            <p:ph type="sldNum" sz="quarter" idx="10"/>
          </p:nvPr>
        </p:nvSpPr>
        <p:spPr/>
        <p:txBody>
          <a:bodyPr/>
          <a:lstStyle/>
          <a:p>
            <a:fld id="{4E799403-D3BB-45CB-A292-33607AC25437}" type="slidenum">
              <a:rPr lang="en-US" smtClean="0"/>
              <a:t>61</a:t>
            </a:fld>
            <a:endParaRPr lang="en-US"/>
          </a:p>
        </p:txBody>
      </p:sp>
    </p:spTree>
    <p:extLst>
      <p:ext uri="{BB962C8B-B14F-4D97-AF65-F5344CB8AC3E}">
        <p14:creationId xmlns:p14="http://schemas.microsoft.com/office/powerpoint/2010/main" val="42789777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𝑜</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𝑠</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𝑤</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𝑜</m:t>
                                  </m:r>
                                </m:sub>
                              </m:sSub>
                            </m:num>
                            <m:den>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𝑤</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𝑠</m:t>
                                  </m:r>
                                </m:sub>
                              </m:sSub>
                            </m:den>
                          </m:f>
                        </m:e>
                      </m:d>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190 </m:t>
                      </m:r>
                      <m:r>
                        <a:rPr lang="en-US" b="0" i="1" smtClean="0">
                          <a:latin typeface="Cambria Math" panose="02040503050406030204" pitchFamily="18" charset="0"/>
                        </a:rPr>
                        <m:t>𝐻𝑧</m:t>
                      </m:r>
                      <m:r>
                        <a:rPr lang="en-US" b="0" i="1" smtClean="0">
                          <a:latin typeface="Cambria Math" panose="02040503050406030204" pitchFamily="18" charset="0"/>
                        </a:rPr>
                        <m:t>=200 </m:t>
                      </m:r>
                      <m:r>
                        <a:rPr lang="en-US" b="0" i="1" smtClean="0">
                          <a:latin typeface="Cambria Math" panose="02040503050406030204" pitchFamily="18" charset="0"/>
                        </a:rPr>
                        <m:t>𝐻𝑧</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343</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+0</m:t>
                              </m:r>
                            </m:num>
                            <m:den>
                              <m:r>
                                <a:rPr lang="en-US" b="0" i="1" smtClean="0">
                                  <a:latin typeface="Cambria Math" panose="02040503050406030204" pitchFamily="18" charset="0"/>
                                </a:rPr>
                                <m:t>343</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den>
                          </m:f>
                        </m:e>
                      </m:d>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65170 </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+190 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r>
                        <a:rPr lang="en-US" b="0" i="1" smtClean="0">
                          <a:latin typeface="Cambria Math" panose="02040503050406030204" pitchFamily="18" charset="0"/>
                        </a:rPr>
                        <m:t>=68600</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190 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r>
                        <a:rPr lang="en-US" b="0" i="1" smtClean="0">
                          <a:latin typeface="Cambria Math" panose="02040503050406030204" pitchFamily="18" charset="0"/>
                        </a:rPr>
                        <m:t>=3430</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r>
                        <a:rPr lang="en-US" b="0" i="1" smtClean="0">
                          <a:latin typeface="Cambria Math" panose="02040503050406030204" pitchFamily="18" charset="0"/>
                        </a:rPr>
                        <m:t>=18.1</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𝑓</a:t>
                </a:r>
                <a:r>
                  <a:rPr lang="en-US" b="0" i="0" smtClean="0">
                    <a:latin typeface="Cambria Math" panose="02040503050406030204" pitchFamily="18" charset="0"/>
                  </a:rPr>
                  <a:t>_</a:t>
                </a:r>
                <a:r>
                  <a:rPr lang="en-US" b="0" i="0" smtClean="0">
                    <a:latin typeface="Cambria Math"/>
                  </a:rPr>
                  <a:t>𝑜=𝑓</a:t>
                </a:r>
                <a:r>
                  <a:rPr lang="en-US" b="0" i="0" smtClean="0">
                    <a:latin typeface="Cambria Math" panose="02040503050406030204" pitchFamily="18" charset="0"/>
                  </a:rPr>
                  <a:t>_</a:t>
                </a:r>
                <a:r>
                  <a:rPr lang="en-US" b="0" i="0" smtClean="0">
                    <a:latin typeface="Cambria Math"/>
                  </a:rPr>
                  <a:t>𝑠</a:t>
                </a:r>
                <a:r>
                  <a:rPr lang="en-US" b="0" i="0" smtClean="0">
                    <a:latin typeface="Cambria Math" panose="02040503050406030204" pitchFamily="18" charset="0"/>
                  </a:rPr>
                  <a:t> ((</a:t>
                </a:r>
                <a:r>
                  <a:rPr lang="en-US" b="0" i="0" smtClean="0">
                    <a:latin typeface="Cambria Math"/>
                  </a:rPr>
                  <a:t>𝑣</a:t>
                </a:r>
                <a:r>
                  <a:rPr lang="en-US" b="0" i="0" smtClean="0">
                    <a:latin typeface="Cambria Math" panose="02040503050406030204" pitchFamily="18" charset="0"/>
                  </a:rPr>
                  <a:t>_</a:t>
                </a:r>
                <a:r>
                  <a:rPr lang="en-US" b="0" i="0" smtClean="0">
                    <a:latin typeface="Cambria Math"/>
                  </a:rPr>
                  <a:t>𝑤±𝑣</a:t>
                </a:r>
                <a:r>
                  <a:rPr lang="en-US" b="0" i="0" smtClean="0">
                    <a:latin typeface="Cambria Math" panose="02040503050406030204" pitchFamily="18" charset="0"/>
                  </a:rPr>
                  <a:t>_</a:t>
                </a:r>
                <a:r>
                  <a:rPr lang="en-US" b="0" i="0" smtClean="0">
                    <a:latin typeface="Cambria Math"/>
                  </a:rPr>
                  <a:t>𝑜</a:t>
                </a:r>
                <a:r>
                  <a:rPr lang="en-US" b="0" i="0" smtClean="0">
                    <a:latin typeface="Cambria Math" panose="02040503050406030204" pitchFamily="18" charset="0"/>
                  </a:rPr>
                  <a:t>)/(</a:t>
                </a:r>
                <a:r>
                  <a:rPr lang="en-US" b="0" i="0" smtClean="0">
                    <a:latin typeface="Cambria Math"/>
                  </a:rPr>
                  <a:t>𝑣</a:t>
                </a:r>
                <a:r>
                  <a:rPr lang="en-US" b="0" i="0" smtClean="0">
                    <a:latin typeface="Cambria Math" panose="02040503050406030204" pitchFamily="18" charset="0"/>
                  </a:rPr>
                  <a:t>_</a:t>
                </a:r>
                <a:r>
                  <a:rPr lang="en-US" b="0" i="0" smtClean="0">
                    <a:latin typeface="Cambria Math"/>
                  </a:rPr>
                  <a:t>𝑤∓𝑣</a:t>
                </a:r>
                <a:r>
                  <a:rPr lang="en-US" b="0" i="0" smtClean="0">
                    <a:latin typeface="Cambria Math" panose="02040503050406030204" pitchFamily="18" charset="0"/>
                  </a:rPr>
                  <a:t>_</a:t>
                </a:r>
                <a:r>
                  <a:rPr lang="en-US" b="0" i="0" smtClean="0">
                    <a:latin typeface="Cambria Math"/>
                  </a:rPr>
                  <a:t>𝑠</a:t>
                </a:r>
                <a:r>
                  <a:rPr lang="en-US" b="0" i="0" smtClean="0">
                    <a:latin typeface="Cambria Math" panose="02040503050406030204" pitchFamily="18" charset="0"/>
                  </a:rPr>
                  <a:t> ))</a:t>
                </a:r>
                <a:endParaRPr lang="en-US" dirty="0" smtClean="0"/>
              </a:p>
              <a:p>
                <a:r>
                  <a:rPr lang="en-US" b="0" i="0" smtClean="0">
                    <a:latin typeface="Cambria Math" panose="02040503050406030204" pitchFamily="18" charset="0"/>
                  </a:rPr>
                  <a:t>190 𝐻𝑧=200 𝐻𝑧((343 𝑚/𝑠+0)/(343 𝑚/𝑠+𝑣_𝑠 ))</a:t>
                </a:r>
                <a:endParaRPr lang="en-US" b="0" dirty="0" smtClean="0"/>
              </a:p>
              <a:p>
                <a:r>
                  <a:rPr lang="en-US" b="0" i="0" smtClean="0">
                    <a:latin typeface="Cambria Math" panose="02040503050406030204" pitchFamily="18" charset="0"/>
                  </a:rPr>
                  <a:t>65170  𝑚/𝑠+190 𝑣_𝑠=68600 𝑚/𝑠</a:t>
                </a:r>
                <a:endParaRPr lang="en-US" b="0" dirty="0" smtClean="0"/>
              </a:p>
              <a:p>
                <a:r>
                  <a:rPr lang="en-US" b="0" i="0" smtClean="0">
                    <a:latin typeface="Cambria Math" panose="02040503050406030204" pitchFamily="18" charset="0"/>
                  </a:rPr>
                  <a:t>190 𝑣_𝑠=3430 𝑚/𝑠</a:t>
                </a:r>
                <a:endParaRPr lang="en-US" b="0" dirty="0" smtClean="0"/>
              </a:p>
              <a:p>
                <a:r>
                  <a:rPr lang="en-US" b="0" i="0" smtClean="0">
                    <a:latin typeface="Cambria Math" panose="02040503050406030204" pitchFamily="18" charset="0"/>
                  </a:rPr>
                  <a:t>𝑣_𝑠=18.1 𝑚/𝑠</a:t>
                </a:r>
                <a:endParaRPr lang="en-US" dirty="0"/>
              </a:p>
            </p:txBody>
          </p:sp>
        </mc:Fallback>
      </mc:AlternateContent>
      <p:sp>
        <p:nvSpPr>
          <p:cNvPr id="4" name="Slide Number Placeholder 3"/>
          <p:cNvSpPr>
            <a:spLocks noGrp="1"/>
          </p:cNvSpPr>
          <p:nvPr>
            <p:ph type="sldNum" sz="quarter" idx="10"/>
          </p:nvPr>
        </p:nvSpPr>
        <p:spPr/>
        <p:txBody>
          <a:bodyPr/>
          <a:lstStyle/>
          <a:p>
            <a:fld id="{4E799403-D3BB-45CB-A292-33607AC25437}" type="slidenum">
              <a:rPr lang="en-US" smtClean="0"/>
              <a:t>62</a:t>
            </a:fld>
            <a:endParaRPr lang="en-US"/>
          </a:p>
        </p:txBody>
      </p:sp>
    </p:spTree>
    <p:extLst>
      <p:ext uri="{BB962C8B-B14F-4D97-AF65-F5344CB8AC3E}">
        <p14:creationId xmlns:p14="http://schemas.microsoft.com/office/powerpoint/2010/main" val="40902123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47A64AD-42AC-47CF-AB1B-00BC3C8AB64D}" type="slidenum">
              <a:rPr lang="en-US" smtClean="0"/>
              <a:pPr/>
              <a:t>63</a:t>
            </a:fld>
            <a:endParaRPr lang="en-US"/>
          </a:p>
        </p:txBody>
      </p:sp>
      <p:sp>
        <p:nvSpPr>
          <p:cNvPr id="92163" name="Rectangle 2"/>
          <p:cNvSpPr>
            <a:spLocks noGrp="1" noRot="1" noChangeAspect="1" noChangeArrowheads="1" noTextEdit="1"/>
          </p:cNvSpPr>
          <p:nvPr>
            <p:ph type="sldImg"/>
          </p:nvPr>
        </p:nvSpPr>
        <p:spPr>
          <a:xfrm>
            <a:off x="381000" y="685800"/>
            <a:ext cx="6096000" cy="3429000"/>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Water on one side of tornado move away, water on other side move towards radar</a:t>
            </a:r>
          </a:p>
        </p:txBody>
      </p:sp>
    </p:spTree>
    <p:extLst>
      <p:ext uri="{BB962C8B-B14F-4D97-AF65-F5344CB8AC3E}">
        <p14:creationId xmlns:p14="http://schemas.microsoft.com/office/powerpoint/2010/main" val="17454293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64</a:t>
            </a:fld>
            <a:endParaRPr lang="en-US"/>
          </a:p>
        </p:txBody>
      </p:sp>
    </p:spTree>
    <p:extLst>
      <p:ext uri="{BB962C8B-B14F-4D97-AF65-F5344CB8AC3E}">
        <p14:creationId xmlns:p14="http://schemas.microsoft.com/office/powerpoint/2010/main" val="422151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7</a:t>
            </a:fld>
            <a:endParaRPr lang="en-US"/>
          </a:p>
        </p:txBody>
      </p:sp>
    </p:spTree>
    <p:extLst>
      <p:ext uri="{BB962C8B-B14F-4D97-AF65-F5344CB8AC3E}">
        <p14:creationId xmlns:p14="http://schemas.microsoft.com/office/powerpoint/2010/main" val="6695366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66</a:t>
            </a:fld>
            <a:endParaRPr lang="en-US"/>
          </a:p>
        </p:txBody>
      </p:sp>
    </p:spTree>
    <p:extLst>
      <p:ext uri="{BB962C8B-B14F-4D97-AF65-F5344CB8AC3E}">
        <p14:creationId xmlns:p14="http://schemas.microsoft.com/office/powerpoint/2010/main" val="1206793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381000" y="685800"/>
            <a:ext cx="6096000" cy="3429000"/>
          </a:xfrm>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3E590D3-4EE6-475A-B85C-09825E9B981B}" type="slidenum">
              <a:rPr lang="en-US" altLang="en-US" smtClean="0"/>
              <a:pPr/>
              <a:t>67</a:t>
            </a:fld>
            <a:endParaRPr lang="en-US" altLang="en-US"/>
          </a:p>
        </p:txBody>
      </p:sp>
    </p:spTree>
    <p:extLst>
      <p:ext uri="{BB962C8B-B14F-4D97-AF65-F5344CB8AC3E}">
        <p14:creationId xmlns:p14="http://schemas.microsoft.com/office/powerpoint/2010/main" val="40513854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ADF0297-6087-4234-A877-3EF84D070164}" type="slidenum">
              <a:rPr lang="en-US" altLang="en-US" smtClean="0"/>
              <a:pPr/>
              <a:t>68</a:t>
            </a:fld>
            <a:endParaRPr lang="en-US" altLang="en-US"/>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Try to demonstrate with spring or wave tank</a:t>
            </a:r>
          </a:p>
        </p:txBody>
      </p:sp>
    </p:spTree>
    <p:extLst>
      <p:ext uri="{BB962C8B-B14F-4D97-AF65-F5344CB8AC3E}">
        <p14:creationId xmlns:p14="http://schemas.microsoft.com/office/powerpoint/2010/main" val="4274655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07C6563-C173-407B-BA1F-C9C22AFA9C91}" type="slidenum">
              <a:rPr lang="en-US" altLang="en-US" smtClean="0"/>
              <a:pPr/>
              <a:t>69</a:t>
            </a:fld>
            <a:endParaRPr lang="en-US" alt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Draw the result on the pull down graph</a:t>
            </a:r>
          </a:p>
        </p:txBody>
      </p:sp>
    </p:spTree>
    <p:extLst>
      <p:ext uri="{BB962C8B-B14F-4D97-AF65-F5344CB8AC3E}">
        <p14:creationId xmlns:p14="http://schemas.microsoft.com/office/powerpoint/2010/main" val="34056844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C8CADEB-601A-492E-B9B2-9E4C721E92C3}" type="slidenum">
              <a:rPr lang="en-US" altLang="en-US" smtClean="0"/>
              <a:pPr/>
              <a:t>70</a:t>
            </a:fld>
            <a:endParaRPr lang="en-US" altLang="en-US"/>
          </a:p>
        </p:txBody>
      </p:sp>
      <p:sp>
        <p:nvSpPr>
          <p:cNvPr id="56323" name="Rectangle 2"/>
          <p:cNvSpPr>
            <a:spLocks noGrp="1" noRot="1" noChangeAspect="1" noChangeArrowheads="1" noTextEdit="1"/>
          </p:cNvSpPr>
          <p:nvPr>
            <p:ph type="sldImg"/>
          </p:nvPr>
        </p:nvSpPr>
        <p:spPr>
          <a:xfrm>
            <a:off x="381000" y="685800"/>
            <a:ext cx="6096000" cy="342900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At a point between the speakers where each of the sounds have moved full wavelengths</a:t>
            </a:r>
          </a:p>
          <a:p>
            <a:pPr eaLnBrk="1" hangingPunct="1">
              <a:buFontTx/>
              <a:buChar char="•"/>
            </a:pPr>
            <a:r>
              <a:rPr lang="en-US" altLang="en-US"/>
              <a:t>Condensation meats condensation and rarefaction meets rarefaction all the time</a:t>
            </a:r>
          </a:p>
          <a:p>
            <a:pPr eaLnBrk="1" hangingPunct="1">
              <a:buFontTx/>
              <a:buChar char="•"/>
            </a:pPr>
            <a:r>
              <a:rPr lang="en-US" altLang="en-US"/>
              <a:t>Linear superposition says the sound is twice as loud</a:t>
            </a:r>
          </a:p>
          <a:p>
            <a:pPr eaLnBrk="1" hangingPunct="1">
              <a:buFontTx/>
              <a:buChar char="•"/>
            </a:pPr>
            <a:r>
              <a:rPr lang="en-US" altLang="en-US"/>
              <a:t>Called constructive interference (exactly in phase)</a:t>
            </a:r>
          </a:p>
        </p:txBody>
      </p:sp>
    </p:spTree>
    <p:extLst>
      <p:ext uri="{BB962C8B-B14F-4D97-AF65-F5344CB8AC3E}">
        <p14:creationId xmlns:p14="http://schemas.microsoft.com/office/powerpoint/2010/main" val="22286489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0FA08EA-6A2C-4693-8C74-E81CFECF49A4}" type="slidenum">
              <a:rPr lang="en-US" altLang="en-US" smtClean="0"/>
              <a:pPr/>
              <a:t>71</a:t>
            </a:fld>
            <a:endParaRPr lang="en-US" altLang="en-US"/>
          </a:p>
        </p:txBody>
      </p:sp>
      <p:sp>
        <p:nvSpPr>
          <p:cNvPr id="57347" name="Rectangle 2"/>
          <p:cNvSpPr>
            <a:spLocks noGrp="1" noRot="1" noChangeAspect="1" noChangeArrowheads="1" noTextEdit="1"/>
          </p:cNvSpPr>
          <p:nvPr>
            <p:ph type="sldImg"/>
          </p:nvPr>
        </p:nvSpPr>
        <p:spPr>
          <a:xfrm>
            <a:off x="381000" y="685800"/>
            <a:ext cx="6096000" cy="342900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Now a condensation always meets a rarefaction, so cancel into nothing</a:t>
            </a:r>
          </a:p>
          <a:p>
            <a:pPr eaLnBrk="1" hangingPunct="1"/>
            <a:r>
              <a:rPr lang="en-US" altLang="en-US"/>
              <a:t>Called Destructive interference (exactly out of phase)</a:t>
            </a:r>
          </a:p>
        </p:txBody>
      </p:sp>
    </p:spTree>
    <p:extLst>
      <p:ext uri="{BB962C8B-B14F-4D97-AF65-F5344CB8AC3E}">
        <p14:creationId xmlns:p14="http://schemas.microsoft.com/office/powerpoint/2010/main" val="20250293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72</a:t>
            </a:fld>
            <a:endParaRPr lang="en-US"/>
          </a:p>
        </p:txBody>
      </p:sp>
    </p:spTree>
    <p:extLst>
      <p:ext uri="{BB962C8B-B14F-4D97-AF65-F5344CB8AC3E}">
        <p14:creationId xmlns:p14="http://schemas.microsoft.com/office/powerpoint/2010/main" val="88626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E98E45C-7384-4A81-BB03-290FF49469EF}" type="slidenum">
              <a:rPr lang="en-US" altLang="en-US" smtClean="0"/>
              <a:pPr/>
              <a:t>73</a:t>
            </a:fld>
            <a:endParaRPr lang="en-US" altLang="en-US"/>
          </a:p>
        </p:txBody>
      </p:sp>
      <p:sp>
        <p:nvSpPr>
          <p:cNvPr id="58371" name="Rectangle 2"/>
          <p:cNvSpPr>
            <a:spLocks noGrp="1" noRot="1" noChangeAspect="1" noChangeArrowheads="1" noTextEdit="1"/>
          </p:cNvSpPr>
          <p:nvPr>
            <p:ph type="sldImg"/>
          </p:nvPr>
        </p:nvSpPr>
        <p:spPr>
          <a:xfrm>
            <a:off x="381000" y="685800"/>
            <a:ext cx="6096000" cy="342900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 microphone hears the noise</a:t>
            </a:r>
          </a:p>
          <a:p>
            <a:pPr eaLnBrk="1" hangingPunct="1"/>
            <a:r>
              <a:rPr lang="en-US" altLang="en-US"/>
              <a:t>The electronics invert the noise</a:t>
            </a:r>
          </a:p>
          <a:p>
            <a:pPr eaLnBrk="1" hangingPunct="1"/>
            <a:r>
              <a:rPr lang="en-US" altLang="en-US"/>
              <a:t>A speaker plays the inverted noise and destructive interference results so you don’t hear much</a:t>
            </a:r>
          </a:p>
        </p:txBody>
      </p:sp>
    </p:spTree>
    <p:extLst>
      <p:ext uri="{BB962C8B-B14F-4D97-AF65-F5344CB8AC3E}">
        <p14:creationId xmlns:p14="http://schemas.microsoft.com/office/powerpoint/2010/main" val="10226081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E4A4D14-102B-4898-ACE3-861AADCFEA02}" type="slidenum">
              <a:rPr lang="en-US" altLang="en-US" smtClean="0"/>
              <a:pPr/>
              <a:t>74</a:t>
            </a:fld>
            <a:endParaRPr lang="en-US" altLang="en-US"/>
          </a:p>
        </p:txBody>
      </p:sp>
      <p:sp>
        <p:nvSpPr>
          <p:cNvPr id="60419" name="Rectangle 2"/>
          <p:cNvSpPr>
            <a:spLocks noGrp="1" noRot="1" noChangeAspect="1" noChangeArrowheads="1" noTextEdit="1"/>
          </p:cNvSpPr>
          <p:nvPr>
            <p:ph type="sldImg"/>
          </p:nvPr>
        </p:nvSpPr>
        <p:spPr>
          <a:xfrm>
            <a:off x="381000" y="685800"/>
            <a:ext cx="6096000" cy="342900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a:t>Solid lines are condensations, dashed lines are rarefactions</a:t>
            </a:r>
          </a:p>
          <a:p>
            <a:pPr marL="228600" indent="-228600" eaLnBrk="1" hangingPunct="1"/>
            <a:r>
              <a:rPr lang="en-US" altLang="en-US"/>
              <a:t>2 fixed speakers </a:t>
            </a:r>
          </a:p>
          <a:p>
            <a:pPr marL="228600" indent="-228600" eaLnBrk="1" hangingPunct="1"/>
            <a:r>
              <a:rPr lang="en-US" altLang="en-US"/>
              <a:t>where two condensations or rarefactions meet = constructive interference (red dots)</a:t>
            </a:r>
          </a:p>
          <a:p>
            <a:pPr marL="228600" indent="-228600" eaLnBrk="1" hangingPunct="1"/>
            <a:r>
              <a:rPr lang="en-US" altLang="en-US"/>
              <a:t>Where a condensation and rarefaction meet = destructive interference (white dots)</a:t>
            </a:r>
          </a:p>
          <a:p>
            <a:pPr marL="228600" indent="-228600" eaLnBrk="1" hangingPunct="1"/>
            <a:r>
              <a:rPr lang="en-US" altLang="en-US"/>
              <a:t>So as you move throughout the room the noise intensities change depending on your position</a:t>
            </a:r>
          </a:p>
          <a:p>
            <a:pPr marL="228600" indent="-228600" eaLnBrk="1" hangingPunct="1"/>
            <a:r>
              <a:rPr lang="en-US" altLang="en-US"/>
              <a:t>Follows law of conservation of energy</a:t>
            </a:r>
          </a:p>
          <a:p>
            <a:pPr marL="228600" indent="-228600" eaLnBrk="1" hangingPunct="1">
              <a:buFontTx/>
              <a:buChar char="•"/>
            </a:pPr>
            <a:r>
              <a:rPr lang="en-US" altLang="en-US"/>
              <a:t>At constructive interference </a:t>
            </a:r>
            <a:r>
              <a:rPr lang="en-US" altLang="en-US">
                <a:sym typeface="Wingdings" pitchFamily="2" charset="2"/>
              </a:rPr>
              <a:t> twice as much energy</a:t>
            </a:r>
          </a:p>
          <a:p>
            <a:pPr marL="228600" indent="-228600" eaLnBrk="1" hangingPunct="1">
              <a:buFontTx/>
              <a:buChar char="•"/>
            </a:pPr>
            <a:r>
              <a:rPr lang="en-US" altLang="en-US">
                <a:sym typeface="Wingdings" pitchFamily="2" charset="2"/>
              </a:rPr>
              <a:t>At destructive interference  no energy</a:t>
            </a:r>
          </a:p>
          <a:p>
            <a:pPr marL="228600" indent="-228600" eaLnBrk="1" hangingPunct="1">
              <a:buFontTx/>
              <a:buChar char="•"/>
            </a:pPr>
            <a:r>
              <a:rPr lang="en-US" altLang="en-US">
                <a:sym typeface="Wingdings" pitchFamily="2" charset="2"/>
              </a:rPr>
              <a:t>Add it all up and you get constant energy (1 + 1 = 2 + 0)</a:t>
            </a:r>
            <a:endParaRPr lang="en-US" altLang="en-US"/>
          </a:p>
        </p:txBody>
      </p:sp>
    </p:spTree>
    <p:extLst>
      <p:ext uri="{BB962C8B-B14F-4D97-AF65-F5344CB8AC3E}">
        <p14:creationId xmlns:p14="http://schemas.microsoft.com/office/powerpoint/2010/main" val="6289950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381000" y="685800"/>
            <a:ext cx="6096000" cy="3429000"/>
          </a:xfrm>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8A5B900-BEDE-4D57-AEEA-4A7F902C065F}" type="slidenum">
              <a:rPr lang="en-US" altLang="en-US" smtClean="0"/>
              <a:pPr/>
              <a:t>75</a:t>
            </a:fld>
            <a:endParaRPr lang="en-US" altLang="en-US"/>
          </a:p>
        </p:txBody>
      </p:sp>
    </p:spTree>
    <p:extLst>
      <p:ext uri="{BB962C8B-B14F-4D97-AF65-F5344CB8AC3E}">
        <p14:creationId xmlns:p14="http://schemas.microsoft.com/office/powerpoint/2010/main" val="912894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18BE9B4-E1F0-47CB-A0E9-84FD43951D74}" type="slidenum">
              <a:rPr lang="en-US" smtClean="0"/>
              <a:pPr/>
              <a:t>8</a:t>
            </a:fld>
            <a:endParaRPr lang="en-US"/>
          </a:p>
        </p:txBody>
      </p:sp>
      <p:sp>
        <p:nvSpPr>
          <p:cNvPr id="69635" name="Rectangle 2"/>
          <p:cNvSpPr>
            <a:spLocks noGrp="1" noRot="1" noChangeAspect="1" noChangeArrowheads="1" noTextEdit="1"/>
          </p:cNvSpPr>
          <p:nvPr>
            <p:ph type="sldImg"/>
          </p:nvPr>
        </p:nvSpPr>
        <p:spPr>
          <a:xfrm>
            <a:off x="381000" y="685800"/>
            <a:ext cx="6096000" cy="3429000"/>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Put drawing on board and label the parts</a:t>
            </a:r>
          </a:p>
          <a:p>
            <a:pPr eaLnBrk="1" hangingPunct="1"/>
            <a:endParaRPr lang="en-US"/>
          </a:p>
          <a:p>
            <a:pPr eaLnBrk="1" hangingPunct="1"/>
            <a:r>
              <a:rPr lang="en-US"/>
              <a:t>The amplitude of a longitudinal wave is the amount of compression instead of a height</a:t>
            </a:r>
          </a:p>
        </p:txBody>
      </p:sp>
    </p:spTree>
    <p:extLst>
      <p:ext uri="{BB962C8B-B14F-4D97-AF65-F5344CB8AC3E}">
        <p14:creationId xmlns:p14="http://schemas.microsoft.com/office/powerpoint/2010/main" val="12830457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B044B09-A19E-4301-A550-65065EA4D8B5}" type="slidenum">
              <a:rPr lang="en-US" altLang="en-US" smtClean="0"/>
              <a:pPr/>
              <a:t>76</a:t>
            </a:fld>
            <a:endParaRPr lang="en-US" altLang="en-US"/>
          </a:p>
        </p:txBody>
      </p:sp>
      <p:sp>
        <p:nvSpPr>
          <p:cNvPr id="74755" name="Rectangle 2"/>
          <p:cNvSpPr>
            <a:spLocks noGrp="1" noRot="1" noChangeAspect="1" noChangeArrowheads="1" noTextEdit="1"/>
          </p:cNvSpPr>
          <p:nvPr>
            <p:ph type="sldImg"/>
          </p:nvPr>
        </p:nvSpPr>
        <p:spPr>
          <a:xfrm>
            <a:off x="381000" y="685800"/>
            <a:ext cx="6096000" cy="34290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When the frequencies are slightly different, Constructive and destructive interference still happens</a:t>
            </a:r>
          </a:p>
          <a:p>
            <a:pPr eaLnBrk="1" hangingPunct="1"/>
            <a:r>
              <a:rPr lang="en-US" altLang="en-US"/>
              <a:t>Where two condensations are at the same place, you get louder</a:t>
            </a:r>
          </a:p>
          <a:p>
            <a:pPr eaLnBrk="1" hangingPunct="1"/>
            <a:r>
              <a:rPr lang="en-US" altLang="en-US"/>
              <a:t>Where 1 condensation and 1 rarefaction are at the same place, you get softer</a:t>
            </a:r>
          </a:p>
          <a:p>
            <a:pPr eaLnBrk="1" hangingPunct="1"/>
            <a:r>
              <a:rPr lang="en-US" altLang="en-US"/>
              <a:t>You get some places with loud and some soft and in between</a:t>
            </a:r>
          </a:p>
        </p:txBody>
      </p:sp>
    </p:spTree>
    <p:extLst>
      <p:ext uri="{BB962C8B-B14F-4D97-AF65-F5344CB8AC3E}">
        <p14:creationId xmlns:p14="http://schemas.microsoft.com/office/powerpoint/2010/main" val="11765024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26F2388-8631-4A0F-83F8-2672666DA87C}" type="slidenum">
              <a:rPr lang="en-US" altLang="en-US" smtClean="0"/>
              <a:pPr/>
              <a:t>77</a:t>
            </a:fld>
            <a:endParaRPr lang="en-US" alt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What the ear hears is the rising and falling of volume of the combined frequency</a:t>
            </a:r>
          </a:p>
          <a:p>
            <a:pPr eaLnBrk="1" hangingPunct="1"/>
            <a:r>
              <a:rPr lang="en-US" altLang="en-US"/>
              <a:t>How often the loudness rises and falls is the </a:t>
            </a:r>
            <a:r>
              <a:rPr lang="en-US" altLang="en-US" b="1"/>
              <a:t>beat frequency</a:t>
            </a:r>
            <a:endParaRPr lang="en-US" altLang="en-US"/>
          </a:p>
          <a:p>
            <a:pPr eaLnBrk="1" hangingPunct="1"/>
            <a:r>
              <a:rPr lang="en-US" altLang="en-US"/>
              <a:t>Beat frequency obtained from subtracting the two frequencies of the sounds.</a:t>
            </a:r>
          </a:p>
          <a:p>
            <a:pPr eaLnBrk="1" hangingPunct="1"/>
            <a:r>
              <a:rPr lang="en-US" altLang="en-US"/>
              <a:t>In the picture, the number above each blue wave indicates the number of complete cycles</a:t>
            </a:r>
          </a:p>
          <a:p>
            <a:pPr eaLnBrk="1" hangingPunct="1"/>
            <a:r>
              <a:rPr lang="en-US" altLang="en-US"/>
              <a:t>	The top wave is 10 Hz, the bottom is 12 Hz</a:t>
            </a:r>
          </a:p>
          <a:p>
            <a:pPr eaLnBrk="1" hangingPunct="1"/>
            <a:r>
              <a:rPr lang="en-US" altLang="en-US"/>
              <a:t>	The beat frequency is 12 – 10 = 2 Hz as seen in the red wave</a:t>
            </a:r>
          </a:p>
        </p:txBody>
      </p:sp>
    </p:spTree>
    <p:extLst>
      <p:ext uri="{BB962C8B-B14F-4D97-AF65-F5344CB8AC3E}">
        <p14:creationId xmlns:p14="http://schemas.microsoft.com/office/powerpoint/2010/main" val="28984316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78</a:t>
            </a:fld>
            <a:endParaRPr lang="en-US"/>
          </a:p>
        </p:txBody>
      </p:sp>
    </p:spTree>
    <p:extLst>
      <p:ext uri="{BB962C8B-B14F-4D97-AF65-F5344CB8AC3E}">
        <p14:creationId xmlns:p14="http://schemas.microsoft.com/office/powerpoint/2010/main" val="21217663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381000" y="685800"/>
            <a:ext cx="6096000" cy="3429000"/>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484B684-A76A-4420-AF06-6A5DC101B456}" type="slidenum">
              <a:rPr lang="en-US" altLang="en-US" smtClean="0"/>
              <a:pPr/>
              <a:t>79</a:t>
            </a:fld>
            <a:endParaRPr lang="en-US" altLang="en-US"/>
          </a:p>
        </p:txBody>
      </p:sp>
    </p:spTree>
    <p:extLst>
      <p:ext uri="{BB962C8B-B14F-4D97-AF65-F5344CB8AC3E}">
        <p14:creationId xmlns:p14="http://schemas.microsoft.com/office/powerpoint/2010/main" val="14914678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𝑎𝑣𝑒</m:t>
                          </m:r>
                        </m:sub>
                      </m:sSub>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2</m:t>
                              </m:r>
                            </m:sub>
                          </m:sSub>
                        </m:num>
                        <m:den>
                          <m:r>
                            <a:rPr lang="en-US" b="0" i="1" smtClean="0">
                              <a:latin typeface="Cambria Math"/>
                            </a:rPr>
                            <m:t>2</m:t>
                          </m:r>
                        </m:den>
                      </m:f>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𝐵</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2</m:t>
                          </m:r>
                        </m:sub>
                      </m:sSub>
                    </m:oMath>
                  </m:oMathPara>
                </a14:m>
                <a:endParaRPr lang="en-US" b="0"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420 </m:t>
                      </m:r>
                      <m:r>
                        <a:rPr lang="en-US" b="0" i="1" smtClean="0">
                          <a:latin typeface="Cambria Math"/>
                        </a:rPr>
                        <m:t>𝐻𝑧</m:t>
                      </m: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2</m:t>
                              </m:r>
                            </m:sub>
                          </m:sSub>
                        </m:num>
                        <m:den>
                          <m:r>
                            <a:rPr lang="en-US" b="0" i="1" smtClean="0">
                              <a:latin typeface="Cambria Math"/>
                            </a:rPr>
                            <m:t>2</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u="none" smtClean="0">
                          <a:latin typeface="Cambria Math"/>
                        </a:rPr>
                        <m:t>40 </m:t>
                      </m:r>
                      <m:r>
                        <a:rPr lang="en-US" b="0" i="1" u="none" smtClean="0">
                          <a:latin typeface="Cambria Math"/>
                        </a:rPr>
                        <m:t>𝐻𝑧</m:t>
                      </m:r>
                      <m:r>
                        <a:rPr lang="en-US" b="0" i="1" u="none" smtClean="0">
                          <a:latin typeface="Cambria Math"/>
                        </a:rPr>
                        <m:t>=</m:t>
                      </m:r>
                      <m:sSub>
                        <m:sSubPr>
                          <m:ctrlPr>
                            <a:rPr lang="en-US" b="0" i="1" u="none" smtClean="0">
                              <a:latin typeface="Cambria Math" panose="02040503050406030204" pitchFamily="18" charset="0"/>
                            </a:rPr>
                          </m:ctrlPr>
                        </m:sSubPr>
                        <m:e>
                          <m:r>
                            <a:rPr lang="en-US" b="0" i="1" u="none" smtClean="0">
                              <a:latin typeface="Cambria Math"/>
                            </a:rPr>
                            <m:t>𝑓</m:t>
                          </m:r>
                        </m:e>
                        <m:sub>
                          <m:r>
                            <a:rPr lang="en-US" b="0" i="1" u="none" smtClean="0">
                              <a:latin typeface="Cambria Math"/>
                            </a:rPr>
                            <m:t>1</m:t>
                          </m:r>
                        </m:sub>
                      </m:sSub>
                      <m:r>
                        <a:rPr lang="en-US" b="0" i="1" u="none" smtClean="0">
                          <a:latin typeface="Cambria Math"/>
                        </a:rPr>
                        <m:t>−</m:t>
                      </m:r>
                      <m:sSub>
                        <m:sSubPr>
                          <m:ctrlPr>
                            <a:rPr lang="en-US" b="0" i="1" u="none" smtClean="0">
                              <a:latin typeface="Cambria Math" panose="02040503050406030204" pitchFamily="18" charset="0"/>
                            </a:rPr>
                          </m:ctrlPr>
                        </m:sSubPr>
                        <m:e>
                          <m:r>
                            <a:rPr lang="en-US" b="0" i="1" u="none" smtClean="0">
                              <a:latin typeface="Cambria Math"/>
                            </a:rPr>
                            <m:t>𝑓</m:t>
                          </m:r>
                        </m:e>
                        <m:sub>
                          <m:r>
                            <a:rPr lang="en-US" b="0" i="1" u="none" smtClean="0">
                              <a:latin typeface="Cambria Math"/>
                            </a:rPr>
                            <m:t>2</m:t>
                          </m:r>
                        </m:sub>
                      </m:sSub>
                    </m:oMath>
                  </m:oMathPara>
                </a14:m>
                <a:endParaRPr lang="en-US" b="0" u="none" dirty="0"/>
              </a:p>
              <a:p>
                <a:endParaRPr lang="en-US" b="0" u="none" dirty="0"/>
              </a:p>
              <a:p>
                <a:endParaRPr lang="en-US" b="0" u="none" dirty="0"/>
              </a:p>
              <a:p>
                <a:pPr/>
                <a14:m>
                  <m:oMathPara xmlns:m="http://schemas.openxmlformats.org/officeDocument/2006/math">
                    <m:oMathParaPr>
                      <m:jc m:val="centerGroup"/>
                    </m:oMathParaPr>
                    <m:oMath xmlns:m="http://schemas.openxmlformats.org/officeDocument/2006/math">
                      <m:r>
                        <a:rPr lang="en-US" b="0" i="1" smtClean="0">
                          <a:latin typeface="Cambria Math"/>
                        </a:rPr>
                        <m:t>840 </m:t>
                      </m:r>
                      <m:r>
                        <a:rPr lang="en-US" b="0" i="1" smtClean="0">
                          <a:latin typeface="Cambria Math"/>
                        </a:rPr>
                        <m:t>𝐻𝑧</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2</m:t>
                          </m:r>
                        </m:sub>
                      </m:sSub>
                    </m:oMath>
                  </m:oMathPara>
                </a14:m>
                <a:endParaRPr lang="en-US" b="0" dirty="0"/>
              </a:p>
              <a:p>
                <a:pPr/>
                <a14:m>
                  <m:oMathPara xmlns:m="http://schemas.openxmlformats.org/officeDocument/2006/math">
                    <m:oMathParaPr>
                      <m:jc m:val="centerGroup"/>
                    </m:oMathParaPr>
                    <m:oMath xmlns:m="http://schemas.openxmlformats.org/officeDocument/2006/math">
                      <m:r>
                        <a:rPr lang="en-US" b="0" i="1" u="sng" smtClean="0">
                          <a:latin typeface="Cambria Math"/>
                        </a:rPr>
                        <m:t>40 </m:t>
                      </m:r>
                      <m:r>
                        <a:rPr lang="en-US" b="0" i="1" u="sng" smtClean="0">
                          <a:latin typeface="Cambria Math"/>
                        </a:rPr>
                        <m:t>𝐻𝑧</m:t>
                      </m:r>
                      <m:r>
                        <a:rPr lang="en-US" b="0" i="1" u="sng" smtClean="0">
                          <a:latin typeface="Cambria Math"/>
                        </a:rPr>
                        <m:t>=</m:t>
                      </m:r>
                      <m:sSub>
                        <m:sSubPr>
                          <m:ctrlPr>
                            <a:rPr lang="en-US" b="0" i="1" u="sng" smtClean="0">
                              <a:latin typeface="Cambria Math" panose="02040503050406030204" pitchFamily="18" charset="0"/>
                            </a:rPr>
                          </m:ctrlPr>
                        </m:sSubPr>
                        <m:e>
                          <m:r>
                            <a:rPr lang="en-US" b="0" i="1" u="sng" smtClean="0">
                              <a:latin typeface="Cambria Math"/>
                            </a:rPr>
                            <m:t>𝑓</m:t>
                          </m:r>
                        </m:e>
                        <m:sub>
                          <m:r>
                            <a:rPr lang="en-US" b="0" i="1" u="sng" smtClean="0">
                              <a:latin typeface="Cambria Math"/>
                            </a:rPr>
                            <m:t>1</m:t>
                          </m:r>
                        </m:sub>
                      </m:sSub>
                      <m:r>
                        <a:rPr lang="en-US" b="0" i="1" u="sng" smtClean="0">
                          <a:latin typeface="Cambria Math"/>
                        </a:rPr>
                        <m:t>−</m:t>
                      </m:r>
                      <m:sSub>
                        <m:sSubPr>
                          <m:ctrlPr>
                            <a:rPr lang="en-US" b="0" i="1" u="sng" smtClean="0">
                              <a:latin typeface="Cambria Math" panose="02040503050406030204" pitchFamily="18" charset="0"/>
                            </a:rPr>
                          </m:ctrlPr>
                        </m:sSubPr>
                        <m:e>
                          <m:r>
                            <a:rPr lang="en-US" b="0" i="1" u="sng" smtClean="0">
                              <a:latin typeface="Cambria Math"/>
                            </a:rPr>
                            <m:t>𝑓</m:t>
                          </m:r>
                        </m:e>
                        <m:sub>
                          <m:r>
                            <a:rPr lang="en-US" b="0" i="1" u="sng" smtClean="0">
                              <a:latin typeface="Cambria Math"/>
                            </a:rPr>
                            <m:t>2</m:t>
                          </m:r>
                        </m:sub>
                      </m:sSub>
                    </m:oMath>
                  </m:oMathPara>
                </a14:m>
                <a:endParaRPr lang="en-US" u="sng" dirty="0"/>
              </a:p>
              <a:p>
                <a:pPr/>
                <a14:m>
                  <m:oMathPara xmlns:m="http://schemas.openxmlformats.org/officeDocument/2006/math">
                    <m:oMathParaPr>
                      <m:jc m:val="centerGroup"/>
                    </m:oMathParaPr>
                    <m:oMath xmlns:m="http://schemas.openxmlformats.org/officeDocument/2006/math">
                      <m:r>
                        <a:rPr lang="en-US" b="0" i="1" u="none" smtClean="0">
                          <a:latin typeface="Cambria Math"/>
                        </a:rPr>
                        <m:t>880 </m:t>
                      </m:r>
                      <m:r>
                        <a:rPr lang="en-US" b="0" i="1" u="none" smtClean="0">
                          <a:latin typeface="Cambria Math"/>
                        </a:rPr>
                        <m:t>𝐻𝑧</m:t>
                      </m:r>
                      <m:r>
                        <a:rPr lang="en-US" b="0" i="1" u="none" smtClean="0">
                          <a:latin typeface="Cambria Math"/>
                        </a:rPr>
                        <m:t>=2</m:t>
                      </m:r>
                      <m:sSub>
                        <m:sSubPr>
                          <m:ctrlPr>
                            <a:rPr lang="en-US" b="0" i="1" u="none" smtClean="0">
                              <a:latin typeface="Cambria Math" panose="02040503050406030204" pitchFamily="18" charset="0"/>
                            </a:rPr>
                          </m:ctrlPr>
                        </m:sSubPr>
                        <m:e>
                          <m:r>
                            <a:rPr lang="en-US" b="0" i="1" u="none" smtClean="0">
                              <a:latin typeface="Cambria Math"/>
                            </a:rPr>
                            <m:t>𝑓</m:t>
                          </m:r>
                        </m:e>
                        <m:sub>
                          <m:r>
                            <a:rPr lang="en-US" b="0" i="1" u="none" smtClean="0">
                              <a:latin typeface="Cambria Math"/>
                            </a:rPr>
                            <m:t>1</m:t>
                          </m:r>
                        </m:sub>
                      </m:sSub>
                    </m:oMath>
                  </m:oMathPara>
                </a14:m>
                <a:endParaRPr lang="en-US" b="0" u="none" dirty="0"/>
              </a:p>
              <a:p>
                <a:pPr/>
                <a14:m>
                  <m:oMathPara xmlns:m="http://schemas.openxmlformats.org/officeDocument/2006/math">
                    <m:oMathParaPr>
                      <m:jc m:val="centerGroup"/>
                    </m:oMathParaPr>
                    <m:oMath xmlns:m="http://schemas.openxmlformats.org/officeDocument/2006/math">
                      <m:sSub>
                        <m:sSubPr>
                          <m:ctrlPr>
                            <a:rPr lang="en-US" b="0" i="1" u="none" smtClean="0">
                              <a:latin typeface="Cambria Math" panose="02040503050406030204" pitchFamily="18" charset="0"/>
                            </a:rPr>
                          </m:ctrlPr>
                        </m:sSubPr>
                        <m:e>
                          <m:r>
                            <a:rPr lang="en-US" b="0" i="1" u="none" smtClean="0">
                              <a:latin typeface="Cambria Math"/>
                            </a:rPr>
                            <m:t>𝑓</m:t>
                          </m:r>
                        </m:e>
                        <m:sub>
                          <m:r>
                            <a:rPr lang="en-US" b="0" i="1" u="none" smtClean="0">
                              <a:latin typeface="Cambria Math"/>
                            </a:rPr>
                            <m:t>1</m:t>
                          </m:r>
                        </m:sub>
                      </m:sSub>
                      <m:r>
                        <a:rPr lang="en-US" b="0" i="1" u="none" smtClean="0">
                          <a:latin typeface="Cambria Math"/>
                        </a:rPr>
                        <m:t>=440 </m:t>
                      </m:r>
                      <m:r>
                        <a:rPr lang="en-US" b="0" i="1" u="none" smtClean="0">
                          <a:latin typeface="Cambria Math"/>
                        </a:rPr>
                        <m:t>𝐻𝑧</m:t>
                      </m:r>
                    </m:oMath>
                  </m:oMathPara>
                </a14:m>
                <a:endParaRPr lang="en-US" b="0" u="none" dirty="0"/>
              </a:p>
              <a:p>
                <a:pPr/>
                <a14:m>
                  <m:oMathPara xmlns:m="http://schemas.openxmlformats.org/officeDocument/2006/math">
                    <m:oMathParaPr>
                      <m:jc m:val="centerGroup"/>
                    </m:oMathParaPr>
                    <m:oMath xmlns:m="http://schemas.openxmlformats.org/officeDocument/2006/math">
                      <m:sSub>
                        <m:sSubPr>
                          <m:ctrlPr>
                            <a:rPr lang="en-US" b="0" i="1" u="none" smtClean="0">
                              <a:latin typeface="Cambria Math" panose="02040503050406030204" pitchFamily="18" charset="0"/>
                            </a:rPr>
                          </m:ctrlPr>
                        </m:sSubPr>
                        <m:e>
                          <m:r>
                            <a:rPr lang="en-US" b="0" i="1" u="none" smtClean="0">
                              <a:latin typeface="Cambria Math"/>
                            </a:rPr>
                            <m:t>𝑓</m:t>
                          </m:r>
                        </m:e>
                        <m:sub>
                          <m:r>
                            <a:rPr lang="en-US" b="0" i="1" u="none" smtClean="0">
                              <a:latin typeface="Cambria Math"/>
                            </a:rPr>
                            <m:t>2</m:t>
                          </m:r>
                        </m:sub>
                      </m:sSub>
                      <m:r>
                        <a:rPr lang="en-US" b="0" i="1" u="none" smtClean="0">
                          <a:latin typeface="Cambria Math"/>
                        </a:rPr>
                        <m:t>=400 </m:t>
                      </m:r>
                      <m:r>
                        <a:rPr lang="en-US" b="0" i="1" u="none" smtClean="0">
                          <a:latin typeface="Cambria Math"/>
                        </a:rPr>
                        <m:t>𝐻𝑧</m:t>
                      </m:r>
                    </m:oMath>
                  </m:oMathPara>
                </a14:m>
                <a:endParaRPr lang="en-US" u="none" dirty="0"/>
              </a:p>
            </p:txBody>
          </p:sp>
        </mc:Choice>
        <mc:Fallback xmlns="">
          <p:sp>
            <p:nvSpPr>
              <p:cNvPr id="3" name="Notes Placeholder 2"/>
              <p:cNvSpPr>
                <a:spLocks noGrp="1"/>
              </p:cNvSpPr>
              <p:nvPr>
                <p:ph type="body" idx="1"/>
              </p:nvPr>
            </p:nvSpPr>
            <p:spPr/>
            <p:txBody>
              <a:bodyPr/>
              <a:lstStyle/>
              <a:p>
                <a:r>
                  <a:rPr lang="en-US" b="0" i="0" smtClean="0">
                    <a:latin typeface="Cambria Math"/>
                  </a:rPr>
                  <a:t>𝑓_𝑎𝑣𝑒=(𝑓_1+𝑓_2)/2</a:t>
                </a:r>
                <a:endParaRPr lang="en-US" b="0" dirty="0" smtClean="0"/>
              </a:p>
              <a:p>
                <a:r>
                  <a:rPr lang="en-US" b="0" i="0" smtClean="0">
                    <a:latin typeface="Cambria Math"/>
                  </a:rPr>
                  <a:t>𝑓_𝐵=𝑓_1−𝑓_2</a:t>
                </a:r>
                <a:endParaRPr lang="en-US" b="0" dirty="0" smtClean="0"/>
              </a:p>
              <a:p>
                <a:endParaRPr lang="en-US" dirty="0" smtClean="0"/>
              </a:p>
              <a:p>
                <a:r>
                  <a:rPr lang="en-US" b="0" i="0" smtClean="0">
                    <a:latin typeface="Cambria Math"/>
                  </a:rPr>
                  <a:t>420 𝐻𝑧=(𝑓_1+𝑓_2)/2</a:t>
                </a:r>
                <a:endParaRPr lang="en-US" b="0" dirty="0" smtClean="0"/>
              </a:p>
              <a:p>
                <a:r>
                  <a:rPr lang="en-US" b="0" i="0" u="none" smtClean="0">
                    <a:latin typeface="Cambria Math"/>
                  </a:rPr>
                  <a:t>40 𝐻𝑧=𝑓_1−𝑓_2</a:t>
                </a:r>
                <a:endParaRPr lang="en-US" b="0" u="none" dirty="0" smtClean="0"/>
              </a:p>
              <a:p>
                <a:endParaRPr lang="en-US" b="0" u="none" dirty="0" smtClean="0"/>
              </a:p>
              <a:p>
                <a:endParaRPr lang="en-US" b="0" u="none" dirty="0" smtClean="0"/>
              </a:p>
              <a:p>
                <a:r>
                  <a:rPr lang="en-US" b="0" i="0" smtClean="0">
                    <a:latin typeface="Cambria Math"/>
                  </a:rPr>
                  <a:t>840 𝐻𝑧=𝑓_1+𝑓_2</a:t>
                </a:r>
                <a:endParaRPr lang="en-US" b="0" dirty="0" smtClean="0"/>
              </a:p>
              <a:p>
                <a:r>
                  <a:rPr lang="en-US" b="0" i="0" u="sng" smtClean="0">
                    <a:latin typeface="Cambria Math"/>
                  </a:rPr>
                  <a:t>40 𝐻𝑧=𝑓_1−𝑓_2</a:t>
                </a:r>
                <a:endParaRPr lang="en-US" u="sng" dirty="0" smtClean="0"/>
              </a:p>
              <a:p>
                <a:r>
                  <a:rPr lang="en-US" b="0" i="0" u="none" smtClean="0">
                    <a:latin typeface="Cambria Math"/>
                  </a:rPr>
                  <a:t>880 𝐻𝑧=2𝑓_1</a:t>
                </a:r>
                <a:endParaRPr lang="en-US" b="0" u="none" dirty="0" smtClean="0"/>
              </a:p>
              <a:p>
                <a:r>
                  <a:rPr lang="en-US" b="0" i="0" u="none" smtClean="0">
                    <a:latin typeface="Cambria Math"/>
                  </a:rPr>
                  <a:t>𝑓_1=440 𝐻𝑧</a:t>
                </a:r>
                <a:endParaRPr lang="en-US" b="0" u="none" dirty="0" smtClean="0"/>
              </a:p>
              <a:p>
                <a:r>
                  <a:rPr lang="en-US" b="0" i="0" u="none" smtClean="0">
                    <a:latin typeface="Cambria Math"/>
                  </a:rPr>
                  <a:t>𝑓_2=400 𝐻𝑧</a:t>
                </a:r>
                <a:endParaRPr lang="en-US" u="none" dirty="0"/>
              </a:p>
            </p:txBody>
          </p:sp>
        </mc:Fallback>
      </mc:AlternateContent>
      <p:sp>
        <p:nvSpPr>
          <p:cNvPr id="4" name="Slide Number Placeholder 3"/>
          <p:cNvSpPr>
            <a:spLocks noGrp="1"/>
          </p:cNvSpPr>
          <p:nvPr>
            <p:ph type="sldNum" sz="quarter" idx="10"/>
          </p:nvPr>
        </p:nvSpPr>
        <p:spPr/>
        <p:txBody>
          <a:bodyPr/>
          <a:lstStyle/>
          <a:p>
            <a:fld id="{4E799403-D3BB-45CB-A292-33607AC25437}" type="slidenum">
              <a:rPr lang="en-US" smtClean="0"/>
              <a:t>80</a:t>
            </a:fld>
            <a:endParaRPr lang="en-US"/>
          </a:p>
        </p:txBody>
      </p:sp>
    </p:spTree>
    <p:extLst>
      <p:ext uri="{BB962C8B-B14F-4D97-AF65-F5344CB8AC3E}">
        <p14:creationId xmlns:p14="http://schemas.microsoft.com/office/powerpoint/2010/main" val="42933698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81</a:t>
            </a:fld>
            <a:endParaRPr lang="en-US"/>
          </a:p>
        </p:txBody>
      </p:sp>
    </p:spTree>
    <p:extLst>
      <p:ext uri="{BB962C8B-B14F-4D97-AF65-F5344CB8AC3E}">
        <p14:creationId xmlns:p14="http://schemas.microsoft.com/office/powerpoint/2010/main" val="30296425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381000" y="685800"/>
            <a:ext cx="6096000" cy="3429000"/>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6F0F0C5-499E-463B-BED3-C62572046D2D}" type="slidenum">
              <a:rPr lang="en-US" altLang="en-US" smtClean="0"/>
              <a:pPr/>
              <a:t>83</a:t>
            </a:fld>
            <a:endParaRPr lang="en-US" altLang="en-US"/>
          </a:p>
        </p:txBody>
      </p:sp>
    </p:spTree>
    <p:extLst>
      <p:ext uri="{BB962C8B-B14F-4D97-AF65-F5344CB8AC3E}">
        <p14:creationId xmlns:p14="http://schemas.microsoft.com/office/powerpoint/2010/main" val="25418381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7667264-12E2-4428-B477-902197AB3AF7}" type="slidenum">
              <a:rPr lang="en-US" altLang="en-US" smtClean="0"/>
              <a:pPr/>
              <a:t>84</a:t>
            </a:fld>
            <a:endParaRPr lang="en-US" altLang="en-US"/>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Why its reflected upside down.   </a:t>
            </a:r>
            <a:r>
              <a:rPr lang="en-US" altLang="en-US">
                <a:sym typeface="Wingdings" pitchFamily="2" charset="2"/>
              </a:rPr>
              <a:t> the string pulls up on the wall, by Newton’s reaction force, the wall pulls down on the string</a:t>
            </a:r>
          </a:p>
          <a:p>
            <a:pPr eaLnBrk="1" hangingPunct="1"/>
            <a:endParaRPr lang="en-US" altLang="en-US"/>
          </a:p>
        </p:txBody>
      </p:sp>
    </p:spTree>
    <p:extLst>
      <p:ext uri="{BB962C8B-B14F-4D97-AF65-F5344CB8AC3E}">
        <p14:creationId xmlns:p14="http://schemas.microsoft.com/office/powerpoint/2010/main" val="32881392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381000" y="685800"/>
            <a:ext cx="6096000" cy="3429000"/>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3BF49E8-41F5-42AC-B47D-CDA153AD85E5}" type="slidenum">
              <a:rPr lang="en-US" altLang="en-US" smtClean="0"/>
              <a:pPr/>
              <a:t>85</a:t>
            </a:fld>
            <a:endParaRPr lang="en-US" altLang="en-US"/>
          </a:p>
        </p:txBody>
      </p:sp>
    </p:spTree>
    <p:extLst>
      <p:ext uri="{BB962C8B-B14F-4D97-AF65-F5344CB8AC3E}">
        <p14:creationId xmlns:p14="http://schemas.microsoft.com/office/powerpoint/2010/main" val="22300227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381000" y="685800"/>
            <a:ext cx="6096000" cy="3429000"/>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2182AB0-7A44-44F8-B76E-AAB05B7CE165}" type="slidenum">
              <a:rPr lang="en-US" altLang="en-US" smtClean="0"/>
              <a:pPr/>
              <a:t>86</a:t>
            </a:fld>
            <a:endParaRPr lang="en-US" altLang="en-US"/>
          </a:p>
        </p:txBody>
      </p:sp>
    </p:spTree>
    <p:extLst>
      <p:ext uri="{BB962C8B-B14F-4D97-AF65-F5344CB8AC3E}">
        <p14:creationId xmlns:p14="http://schemas.microsoft.com/office/powerpoint/2010/main" val="147443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9</a:t>
            </a:fld>
            <a:endParaRPr lang="en-US"/>
          </a:p>
        </p:txBody>
      </p:sp>
    </p:spTree>
    <p:extLst>
      <p:ext uri="{BB962C8B-B14F-4D97-AF65-F5344CB8AC3E}">
        <p14:creationId xmlns:p14="http://schemas.microsoft.com/office/powerpoint/2010/main" val="13317869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F09CED1-2100-49FE-96AC-D037877299D6}" type="slidenum">
              <a:rPr lang="en-US" altLang="en-US" smtClean="0"/>
              <a:pPr/>
              <a:t>87</a:t>
            </a:fld>
            <a:endParaRPr lang="en-US" altLang="en-US"/>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Multiply the fundamental frequency by an integer to obtain that integer’s harmonic</a:t>
            </a:r>
          </a:p>
        </p:txBody>
      </p:sp>
    </p:spTree>
    <p:extLst>
      <p:ext uri="{BB962C8B-B14F-4D97-AF65-F5344CB8AC3E}">
        <p14:creationId xmlns:p14="http://schemas.microsoft.com/office/powerpoint/2010/main" val="11684656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381000" y="685800"/>
            <a:ext cx="6096000" cy="3429000"/>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6E9A303-2E87-4255-9E88-28F34E8A34A4}" type="slidenum">
              <a:rPr lang="en-US" altLang="en-US" smtClean="0"/>
              <a:pPr/>
              <a:t>88</a:t>
            </a:fld>
            <a:endParaRPr lang="en-US" altLang="en-US"/>
          </a:p>
        </p:txBody>
      </p:sp>
    </p:spTree>
    <p:extLst>
      <p:ext uri="{BB962C8B-B14F-4D97-AF65-F5344CB8AC3E}">
        <p14:creationId xmlns:p14="http://schemas.microsoft.com/office/powerpoint/2010/main" val="29203388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30F8D8D-4961-4FDA-8300-7BC23C2E181E}" type="slidenum">
              <a:rPr lang="en-US" altLang="en-US" smtClean="0"/>
              <a:pPr/>
              <a:t>89</a:t>
            </a:fld>
            <a:endParaRPr lang="en-US" altLang="en-US"/>
          </a:p>
        </p:txBody>
      </p:sp>
      <p:sp>
        <p:nvSpPr>
          <p:cNvPr id="90115" name="Rectangle 2"/>
          <p:cNvSpPr>
            <a:spLocks noGrp="1" noRot="1" noChangeAspect="1" noChangeArrowheads="1" noTextEdit="1"/>
          </p:cNvSpPr>
          <p:nvPr>
            <p:ph type="sldImg"/>
          </p:nvPr>
        </p:nvSpPr>
        <p:spPr>
          <a:xfrm>
            <a:off x="381000" y="685800"/>
            <a:ext cx="6096000" cy="3429000"/>
          </a:xfrm>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Demonstrate antinodes at the end by making standing waves in a string by dangling a string and shaking it</a:t>
            </a:r>
          </a:p>
        </p:txBody>
      </p:sp>
    </p:spTree>
    <p:extLst>
      <p:ext uri="{BB962C8B-B14F-4D97-AF65-F5344CB8AC3E}">
        <p14:creationId xmlns:p14="http://schemas.microsoft.com/office/powerpoint/2010/main" val="18259692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90</a:t>
            </a:fld>
            <a:endParaRPr lang="en-US"/>
          </a:p>
        </p:txBody>
      </p:sp>
    </p:spTree>
    <p:extLst>
      <p:ext uri="{BB962C8B-B14F-4D97-AF65-F5344CB8AC3E}">
        <p14:creationId xmlns:p14="http://schemas.microsoft.com/office/powerpoint/2010/main" val="12525932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968E149-35A2-4DCA-81FA-F139FD93B390}" type="slidenum">
              <a:rPr lang="en-US" altLang="en-US" smtClean="0"/>
              <a:pPr/>
              <a:t>91</a:t>
            </a:fld>
            <a:endParaRPr lang="en-US" altLang="en-US"/>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Demonstrate with tube</a:t>
            </a:r>
          </a:p>
        </p:txBody>
      </p:sp>
    </p:spTree>
    <p:extLst>
      <p:ext uri="{BB962C8B-B14F-4D97-AF65-F5344CB8AC3E}">
        <p14:creationId xmlns:p14="http://schemas.microsoft.com/office/powerpoint/2010/main" val="23994973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0B4E2A7-442E-43AC-B6CF-127E009C6A7B}" type="slidenum">
              <a:rPr lang="en-US" altLang="en-US" smtClean="0"/>
              <a:pPr/>
              <a:t>92</a:t>
            </a:fld>
            <a:endParaRPr lang="en-US" altLang="en-US"/>
          </a:p>
        </p:txBody>
      </p:sp>
      <p:sp>
        <p:nvSpPr>
          <p:cNvPr id="92163"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92164"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rPr>
                        <m:t>𝑛</m:t>
                      </m:r>
                      <m:r>
                        <a:rPr lang="en-US" altLang="en-US" i="1" dirty="0" smtClean="0">
                          <a:latin typeface="Cambria Math"/>
                        </a:rPr>
                        <m:t> = 1</m:t>
                      </m:r>
                    </m:oMath>
                  </m:oMathPara>
                </a14:m>
                <a:endParaRPr lang="en-US" altLang="en-US" dirty="0"/>
              </a:p>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rPr>
                        <m:t>𝑓</m:t>
                      </m:r>
                      <m:r>
                        <a:rPr lang="en-US" altLang="en-US" i="1" dirty="0" smtClean="0">
                          <a:latin typeface="Cambria Math"/>
                        </a:rPr>
                        <m:t> = 1</m:t>
                      </m:r>
                      <m:d>
                        <m:dPr>
                          <m:ctrlPr>
                            <a:rPr lang="en-US" altLang="en-US" i="1" dirty="0" smtClean="0">
                              <a:latin typeface="Cambria Math" panose="02040503050406030204" pitchFamily="18" charset="0"/>
                            </a:rPr>
                          </m:ctrlPr>
                        </m:dPr>
                        <m:e>
                          <m:f>
                            <m:fPr>
                              <m:ctrlPr>
                                <a:rPr lang="en-US" altLang="en-US" i="1" dirty="0" smtClean="0">
                                  <a:latin typeface="Cambria Math" panose="02040503050406030204" pitchFamily="18" charset="0"/>
                                </a:rPr>
                              </m:ctrlPr>
                            </m:fPr>
                            <m:num>
                              <m:r>
                                <a:rPr lang="en-US" altLang="en-US" i="1" dirty="0" smtClean="0">
                                  <a:latin typeface="Cambria Math"/>
                                </a:rPr>
                                <m:t>343</m:t>
                              </m:r>
                              <m:f>
                                <m:fPr>
                                  <m:ctrlPr>
                                    <a:rPr lang="en-US" altLang="en-US" i="1" dirty="0" smtClean="0">
                                      <a:latin typeface="Cambria Math" panose="02040503050406030204" pitchFamily="18" charset="0"/>
                                    </a:rPr>
                                  </m:ctrlPr>
                                </m:fPr>
                                <m:num>
                                  <m:r>
                                    <a:rPr lang="en-US" altLang="en-US" i="1" dirty="0" smtClean="0">
                                      <a:latin typeface="Cambria Math"/>
                                    </a:rPr>
                                    <m:t>𝑚</m:t>
                                  </m:r>
                                </m:num>
                                <m:den>
                                  <m:r>
                                    <a:rPr lang="en-US" altLang="en-US" i="1" dirty="0" smtClean="0">
                                      <a:latin typeface="Cambria Math"/>
                                    </a:rPr>
                                    <m:t>𝑠</m:t>
                                  </m:r>
                                </m:den>
                              </m:f>
                            </m:num>
                            <m:den>
                              <m:r>
                                <a:rPr lang="en-US" altLang="en-US" i="1" dirty="0" smtClean="0">
                                  <a:latin typeface="Cambria Math"/>
                                </a:rPr>
                                <m:t>2</m:t>
                              </m:r>
                              <m:d>
                                <m:dPr>
                                  <m:ctrlPr>
                                    <a:rPr lang="en-US" altLang="en-US" i="1" dirty="0" smtClean="0">
                                      <a:latin typeface="Cambria Math" panose="02040503050406030204" pitchFamily="18" charset="0"/>
                                    </a:rPr>
                                  </m:ctrlPr>
                                </m:dPr>
                                <m:e>
                                  <m:r>
                                    <a:rPr lang="en-US" altLang="en-US" i="1" dirty="0" smtClean="0">
                                      <a:latin typeface="Cambria Math"/>
                                    </a:rPr>
                                    <m:t>.6 </m:t>
                                  </m:r>
                                  <m:r>
                                    <a:rPr lang="en-US" altLang="en-US" i="1" dirty="0" smtClean="0">
                                      <a:latin typeface="Cambria Math"/>
                                    </a:rPr>
                                    <m:t>𝑚</m:t>
                                  </m:r>
                                </m:e>
                              </m:d>
                            </m:den>
                          </m:f>
                        </m:e>
                      </m:d>
                      <m:r>
                        <a:rPr lang="en-US" altLang="en-US" i="1" dirty="0" smtClean="0">
                          <a:latin typeface="Cambria Math"/>
                        </a:rPr>
                        <m:t> = 285.8 </m:t>
                      </m:r>
                      <m:r>
                        <a:rPr lang="en-US" altLang="en-US" i="1" dirty="0" smtClean="0">
                          <a:latin typeface="Cambria Math"/>
                        </a:rPr>
                        <m:t>𝐻𝑧</m:t>
                      </m:r>
                    </m:oMath>
                  </m:oMathPara>
                </a14:m>
                <a:endParaRPr lang="en-US" altLang="en-US" dirty="0"/>
              </a:p>
            </p:txBody>
          </p:sp>
        </mc:Choice>
        <mc:Fallback xmlns="">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0" dirty="0" smtClean="0">
                    <a:latin typeface="Cambria Math"/>
                  </a:rPr>
                  <a:t>𝑛 = 1</a:t>
                </a:r>
                <a:endParaRPr lang="en-US" altLang="en-US" dirty="0" smtClean="0"/>
              </a:p>
              <a:p>
                <a:pPr eaLnBrk="1" hangingPunct="1"/>
                <a:r>
                  <a:rPr lang="en-US" altLang="en-US" i="0" dirty="0" smtClean="0">
                    <a:latin typeface="Cambria Math"/>
                  </a:rPr>
                  <a:t>𝑓 = 1((343 𝑚/𝑠)/2(.</a:t>
                </a:r>
                <a:r>
                  <a:rPr lang="en-US" altLang="en-US" i="0" dirty="0" smtClean="0">
                    <a:latin typeface="Cambria Math"/>
                  </a:rPr>
                  <a:t>6 𝑚)</a:t>
                </a:r>
                <a:r>
                  <a:rPr lang="en-US" altLang="en-US" i="0" dirty="0" smtClean="0">
                    <a:latin typeface="Cambria Math"/>
                  </a:rPr>
                  <a:t> ) </a:t>
                </a:r>
                <a:r>
                  <a:rPr lang="en-US" altLang="en-US" i="0" dirty="0" smtClean="0">
                    <a:latin typeface="Cambria Math"/>
                  </a:rPr>
                  <a:t> = 285.8 𝐻𝑧</a:t>
                </a:r>
                <a:endParaRPr lang="en-US" altLang="en-US" dirty="0" smtClean="0"/>
              </a:p>
            </p:txBody>
          </p:sp>
        </mc:Fallback>
      </mc:AlternateContent>
    </p:spTree>
    <p:extLst>
      <p:ext uri="{BB962C8B-B14F-4D97-AF65-F5344CB8AC3E}">
        <p14:creationId xmlns:p14="http://schemas.microsoft.com/office/powerpoint/2010/main" val="38494654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93</a:t>
            </a:fld>
            <a:endParaRPr lang="en-US"/>
          </a:p>
        </p:txBody>
      </p:sp>
    </p:spTree>
    <p:extLst>
      <p:ext uri="{BB962C8B-B14F-4D97-AF65-F5344CB8AC3E}">
        <p14:creationId xmlns:p14="http://schemas.microsoft.com/office/powerpoint/2010/main" val="30485339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CF66DFC-6514-4CE7-AB4D-94B93B9E1379}" type="slidenum">
              <a:rPr lang="en-US" altLang="en-US" smtClean="0"/>
              <a:pPr/>
              <a:t>94</a:t>
            </a:fld>
            <a:endParaRPr lang="en-US" altLang="en-US"/>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Where n is odd integers</a:t>
            </a:r>
          </a:p>
        </p:txBody>
      </p:sp>
    </p:spTree>
    <p:extLst>
      <p:ext uri="{BB962C8B-B14F-4D97-AF65-F5344CB8AC3E}">
        <p14:creationId xmlns:p14="http://schemas.microsoft.com/office/powerpoint/2010/main" val="12855849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95</a:t>
            </a:fld>
            <a:endParaRPr lang="en-US"/>
          </a:p>
        </p:txBody>
      </p:sp>
    </p:spTree>
    <p:extLst>
      <p:ext uri="{BB962C8B-B14F-4D97-AF65-F5344CB8AC3E}">
        <p14:creationId xmlns:p14="http://schemas.microsoft.com/office/powerpoint/2010/main" val="29424369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97</a:t>
            </a:fld>
            <a:endParaRPr lang="en-US"/>
          </a:p>
        </p:txBody>
      </p:sp>
    </p:spTree>
    <p:extLst>
      <p:ext uri="{BB962C8B-B14F-4D97-AF65-F5344CB8AC3E}">
        <p14:creationId xmlns:p14="http://schemas.microsoft.com/office/powerpoint/2010/main" val="277467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28D1D3C-1A87-42DF-8F74-3499538C92E6}" type="slidenum">
              <a:rPr lang="en-US" smtClean="0"/>
              <a:pPr/>
              <a:t>10</a:t>
            </a:fld>
            <a:endParaRPr lang="en-US"/>
          </a:p>
        </p:txBody>
      </p:sp>
      <p:sp>
        <p:nvSpPr>
          <p:cNvPr id="70659"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70660"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a:rPr>
                        <m:t>𝑣</m:t>
                      </m:r>
                      <m:r>
                        <a:rPr lang="en-US" i="1" dirty="0" smtClean="0">
                          <a:latin typeface="Cambria Math"/>
                        </a:rPr>
                        <m:t> = </m:t>
                      </m:r>
                      <m:r>
                        <a:rPr lang="en-US" i="1" dirty="0" smtClean="0">
                          <a:latin typeface="Cambria Math"/>
                        </a:rPr>
                        <m:t>𝑓</m:t>
                      </m:r>
                      <m:r>
                        <a:rPr lang="en-US" i="1" dirty="0" smtClean="0">
                          <a:latin typeface="Cambria Math"/>
                          <a:sym typeface="Symbol" pitchFamily="18" charset="2"/>
                        </a:rPr>
                        <m:t></m:t>
                      </m:r>
                    </m:oMath>
                  </m:oMathPara>
                </a14:m>
                <a:endParaRPr lang="en-US" dirty="0">
                  <a:sym typeface="Symbol" pitchFamily="18" charset="2"/>
                </a:endParaRPr>
              </a:p>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a:sym typeface="Symbol" pitchFamily="18" charset="2"/>
                        </a:rPr>
                        <m:t>2.99</m:t>
                      </m:r>
                      <m:r>
                        <a:rPr lang="en-US" b="0" i="1" dirty="0" smtClean="0">
                          <a:latin typeface="Cambria Math"/>
                          <a:sym typeface="Symbol" pitchFamily="18" charset="2"/>
                        </a:rPr>
                        <m:t>×</m:t>
                      </m:r>
                      <m:sSup>
                        <m:sSupPr>
                          <m:ctrlPr>
                            <a:rPr lang="en-US" b="0" i="1" dirty="0" smtClean="0">
                              <a:latin typeface="Cambria Math" panose="02040503050406030204" pitchFamily="18" charset="0"/>
                              <a:sym typeface="Symbol" pitchFamily="18" charset="2"/>
                            </a:rPr>
                          </m:ctrlPr>
                        </m:sSupPr>
                        <m:e>
                          <m:r>
                            <a:rPr lang="en-US" i="1" dirty="0" smtClean="0">
                              <a:latin typeface="Cambria Math"/>
                              <a:sym typeface="Symbol" pitchFamily="18" charset="2"/>
                            </a:rPr>
                            <m:t>10</m:t>
                          </m:r>
                        </m:e>
                        <m:sup>
                          <m:r>
                            <a:rPr lang="en-US" b="0" i="1" dirty="0" smtClean="0">
                              <a:latin typeface="Cambria Math"/>
                              <a:sym typeface="Symbol" pitchFamily="18" charset="2"/>
                            </a:rPr>
                            <m:t>8</m:t>
                          </m:r>
                        </m:sup>
                      </m:sSup>
                      <m:f>
                        <m:fPr>
                          <m:ctrlPr>
                            <a:rPr lang="en-US" i="1" dirty="0" smtClean="0">
                              <a:latin typeface="Cambria Math" panose="02040503050406030204" pitchFamily="18" charset="0"/>
                              <a:sym typeface="Symbol" pitchFamily="18" charset="2"/>
                            </a:rPr>
                          </m:ctrlPr>
                        </m:fPr>
                        <m:num>
                          <m:r>
                            <a:rPr lang="en-US" i="1" dirty="0" smtClean="0">
                              <a:latin typeface="Cambria Math"/>
                              <a:sym typeface="Symbol" pitchFamily="18" charset="2"/>
                            </a:rPr>
                            <m:t>𝑚</m:t>
                          </m:r>
                        </m:num>
                        <m:den>
                          <m:r>
                            <a:rPr lang="en-US" i="1" dirty="0" smtClean="0">
                              <a:latin typeface="Cambria Math"/>
                              <a:sym typeface="Symbol" pitchFamily="18" charset="2"/>
                            </a:rPr>
                            <m:t>𝑠</m:t>
                          </m:r>
                        </m:den>
                      </m:f>
                      <m:r>
                        <a:rPr lang="en-US" i="1" dirty="0" smtClean="0">
                          <a:latin typeface="Cambria Math"/>
                          <a:sym typeface="Symbol" pitchFamily="18" charset="2"/>
                        </a:rPr>
                        <m:t>=90.7</m:t>
                      </m:r>
                      <m:r>
                        <a:rPr lang="en-US" b="0" i="1" dirty="0" smtClean="0">
                          <a:latin typeface="Cambria Math"/>
                          <a:sym typeface="Symbol" pitchFamily="18" charset="2"/>
                        </a:rPr>
                        <m:t>×</m:t>
                      </m:r>
                      <m:sSup>
                        <m:sSupPr>
                          <m:ctrlPr>
                            <a:rPr lang="en-US" b="0" i="1" dirty="0" smtClean="0">
                              <a:latin typeface="Cambria Math" panose="02040503050406030204" pitchFamily="18" charset="0"/>
                              <a:sym typeface="Symbol" pitchFamily="18" charset="2"/>
                            </a:rPr>
                          </m:ctrlPr>
                        </m:sSupPr>
                        <m:e>
                          <m:r>
                            <a:rPr lang="en-US" i="1" dirty="0" smtClean="0">
                              <a:latin typeface="Cambria Math"/>
                              <a:sym typeface="Symbol" pitchFamily="18" charset="2"/>
                            </a:rPr>
                            <m:t>10</m:t>
                          </m:r>
                        </m:e>
                        <m:sup>
                          <m:r>
                            <a:rPr lang="en-US" b="0" i="1" dirty="0" smtClean="0">
                              <a:latin typeface="Cambria Math"/>
                              <a:sym typeface="Symbol" pitchFamily="18" charset="2"/>
                            </a:rPr>
                            <m:t>6</m:t>
                          </m:r>
                        </m:sup>
                      </m:sSup>
                      <m:r>
                        <a:rPr lang="en-US" i="1" dirty="0" smtClean="0">
                          <a:latin typeface="Cambria Math"/>
                          <a:sym typeface="Symbol" pitchFamily="18" charset="2"/>
                        </a:rPr>
                        <m:t> </m:t>
                      </m:r>
                      <m:r>
                        <a:rPr lang="en-US" i="1" dirty="0" smtClean="0">
                          <a:latin typeface="Cambria Math"/>
                          <a:sym typeface="Symbol" pitchFamily="18" charset="2"/>
                        </a:rPr>
                        <m:t>𝐻𝑧</m:t>
                      </m:r>
                      <m:r>
                        <a:rPr lang="en-US" i="1" dirty="0" smtClean="0">
                          <a:latin typeface="Cambria Math"/>
                          <a:sym typeface="Symbol" pitchFamily="18" charset="2"/>
                        </a:rPr>
                        <m:t> </m:t>
                      </m:r>
                    </m:oMath>
                  </m:oMathPara>
                </a14:m>
                <a:endParaRPr lang="en-US" dirty="0">
                  <a:sym typeface="Symbol" pitchFamily="18" charset="2"/>
                </a:endParaRPr>
              </a:p>
              <a:p>
                <a:pPr eaLnBrk="1" hangingPunct="1">
                  <a:buFont typeface="Symbol" pitchFamily="18" charset="2"/>
                  <a:buNone/>
                </a:pPr>
                <a14:m>
                  <m:oMathPara xmlns:m="http://schemas.openxmlformats.org/officeDocument/2006/math">
                    <m:oMathParaPr>
                      <m:jc m:val="centerGroup"/>
                    </m:oMathParaPr>
                    <m:oMath xmlns:m="http://schemas.openxmlformats.org/officeDocument/2006/math">
                      <m:r>
                        <a:rPr lang="en-US" i="1" dirty="0" smtClean="0">
                          <a:latin typeface="Cambria Math"/>
                          <a:sym typeface="Symbol" pitchFamily="18" charset="2"/>
                        </a:rPr>
                        <m:t>=3.30 </m:t>
                      </m:r>
                      <m:r>
                        <a:rPr lang="en-US" i="1" dirty="0" smtClean="0">
                          <a:latin typeface="Cambria Math"/>
                          <a:sym typeface="Symbol" pitchFamily="18" charset="2"/>
                        </a:rPr>
                        <m:t>𝑚</m:t>
                      </m:r>
                    </m:oMath>
                  </m:oMathPara>
                </a14:m>
                <a:endParaRPr lang="en-US" dirty="0">
                  <a:sym typeface="Symbol" pitchFamily="18" charset="2"/>
                </a:endParaRPr>
              </a:p>
              <a:p>
                <a:pPr eaLnBrk="1" hangingPunct="1">
                  <a:buFont typeface="Symbol" pitchFamily="18" charset="2"/>
                  <a:buNone/>
                </a:pPr>
                <a:endParaRPr lang="en-US" dirty="0">
                  <a:sym typeface="Symbol" pitchFamily="18" charset="2"/>
                </a:endParaRPr>
              </a:p>
              <a:p>
                <a:pPr eaLnBrk="1" hangingPunct="1">
                  <a:buFont typeface="Symbol" pitchFamily="18" charset="2"/>
                  <a:buNone/>
                </a:pPr>
                <a14:m>
                  <m:oMathPara xmlns:m="http://schemas.openxmlformats.org/officeDocument/2006/math">
                    <m:oMathParaPr>
                      <m:jc m:val="centerGroup"/>
                    </m:oMathParaPr>
                    <m:oMath xmlns:m="http://schemas.openxmlformats.org/officeDocument/2006/math">
                      <m:r>
                        <a:rPr lang="en-US" i="1" dirty="0" smtClean="0">
                          <a:latin typeface="Cambria Math"/>
                          <a:sym typeface="Symbol" pitchFamily="18" charset="2"/>
                        </a:rPr>
                        <m:t>𝑓</m:t>
                      </m:r>
                      <m:r>
                        <a:rPr lang="en-US" b="0" i="1" dirty="0" smtClean="0">
                          <a:latin typeface="Cambria Math"/>
                          <a:sym typeface="Symbol" pitchFamily="18" charset="2"/>
                        </a:rPr>
                        <m:t>=</m:t>
                      </m:r>
                      <m:f>
                        <m:fPr>
                          <m:ctrlPr>
                            <a:rPr lang="en-US" i="1" dirty="0" smtClean="0">
                              <a:latin typeface="Cambria Math" panose="02040503050406030204" pitchFamily="18" charset="0"/>
                              <a:sym typeface="Symbol" pitchFamily="18" charset="2"/>
                            </a:rPr>
                          </m:ctrlPr>
                        </m:fPr>
                        <m:num>
                          <m:r>
                            <a:rPr lang="en-US" i="1" dirty="0" smtClean="0">
                              <a:latin typeface="Cambria Math"/>
                              <a:sym typeface="Symbol" pitchFamily="18" charset="2"/>
                            </a:rPr>
                            <m:t>1</m:t>
                          </m:r>
                        </m:num>
                        <m:den>
                          <m:r>
                            <a:rPr lang="en-US" i="1" dirty="0" smtClean="0">
                              <a:latin typeface="Cambria Math"/>
                              <a:sym typeface="Symbol" pitchFamily="18" charset="2"/>
                            </a:rPr>
                            <m:t>𝑇</m:t>
                          </m:r>
                        </m:den>
                      </m:f>
                      <m:r>
                        <a:rPr lang="en-US" i="1" dirty="0" smtClean="0">
                          <a:latin typeface="Cambria Math"/>
                          <a:sym typeface="Symbol" pitchFamily="18" charset="2"/>
                        </a:rPr>
                        <m:t> </m:t>
                      </m:r>
                      <m:r>
                        <a:rPr lang="en-US" i="1" dirty="0" smtClean="0">
                          <a:latin typeface="Cambria Math"/>
                          <a:sym typeface="Wingdings" pitchFamily="2" charset="2"/>
                        </a:rPr>
                        <m:t> </m:t>
                      </m:r>
                      <m:r>
                        <a:rPr lang="en-US" b="0" i="1" dirty="0" smtClean="0">
                          <a:latin typeface="Cambria Math"/>
                          <a:sym typeface="Wingdings" pitchFamily="2" charset="2"/>
                        </a:rPr>
                        <m:t>90.7×</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6</m:t>
                          </m:r>
                        </m:sup>
                      </m:sSup>
                      <m:r>
                        <a:rPr lang="en-US" b="0" i="1" dirty="0" smtClean="0">
                          <a:latin typeface="Cambria Math"/>
                          <a:sym typeface="Wingdings" pitchFamily="2" charset="2"/>
                        </a:rPr>
                        <m:t> </m:t>
                      </m:r>
                      <m:r>
                        <a:rPr lang="en-US" i="1" dirty="0" smtClean="0">
                          <a:latin typeface="Cambria Math"/>
                          <a:sym typeface="Wingdings" pitchFamily="2" charset="2"/>
                        </a:rPr>
                        <m:t>𝐻𝑧</m:t>
                      </m:r>
                      <m:r>
                        <a:rPr lang="en-US" i="1" dirty="0" smtClean="0">
                          <a:latin typeface="Cambria Math"/>
                          <a:sym typeface="Wingdings" pitchFamily="2" charset="2"/>
                        </a:rPr>
                        <m:t>=</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1</m:t>
                          </m:r>
                        </m:num>
                        <m:den>
                          <m:r>
                            <a:rPr lang="en-US" i="1" dirty="0" smtClean="0">
                              <a:latin typeface="Cambria Math"/>
                              <a:sym typeface="Wingdings" pitchFamily="2" charset="2"/>
                            </a:rPr>
                            <m:t>𝑇</m:t>
                          </m:r>
                        </m:den>
                      </m:f>
                      <m:r>
                        <a:rPr lang="en-US" i="1" dirty="0" smtClean="0">
                          <a:latin typeface="Cambria Math"/>
                          <a:sym typeface="Wingdings" pitchFamily="2" charset="2"/>
                        </a:rPr>
                        <m:t>  </m:t>
                      </m:r>
                      <m:r>
                        <a:rPr lang="en-US" i="1" dirty="0" smtClean="0">
                          <a:latin typeface="Cambria Math"/>
                          <a:sym typeface="Wingdings" pitchFamily="2" charset="2"/>
                        </a:rPr>
                        <m:t>𝑇</m:t>
                      </m:r>
                      <m:r>
                        <a:rPr lang="en-US" i="1" dirty="0" smtClean="0">
                          <a:latin typeface="Cambria Math"/>
                          <a:sym typeface="Wingdings" pitchFamily="2" charset="2"/>
                        </a:rPr>
                        <m:t>=</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1</m:t>
                          </m:r>
                        </m:num>
                        <m:den>
                          <m:r>
                            <a:rPr lang="en-US" i="1" dirty="0" smtClean="0">
                              <a:latin typeface="Cambria Math"/>
                              <a:sym typeface="Wingdings" pitchFamily="2" charset="2"/>
                            </a:rPr>
                            <m:t>90.7</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6</m:t>
                              </m:r>
                            </m:sup>
                          </m:sSup>
                          <m:r>
                            <a:rPr lang="en-US" b="0" i="1" dirty="0" smtClean="0">
                              <a:latin typeface="Cambria Math"/>
                              <a:sym typeface="Wingdings" pitchFamily="2" charset="2"/>
                            </a:rPr>
                            <m:t> </m:t>
                          </m:r>
                          <m:r>
                            <a:rPr lang="en-US" i="1" dirty="0" smtClean="0">
                              <a:latin typeface="Cambria Math"/>
                              <a:sym typeface="Wingdings" pitchFamily="2" charset="2"/>
                            </a:rPr>
                            <m:t>𝐻𝑧</m:t>
                          </m:r>
                        </m:den>
                      </m:f>
                      <m:r>
                        <a:rPr lang="en-US" i="1" dirty="0" smtClean="0">
                          <a:latin typeface="Cambria Math"/>
                          <a:sym typeface="Wingdings" pitchFamily="2" charset="2"/>
                        </a:rPr>
                        <m:t>=1.10</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−8</m:t>
                          </m:r>
                        </m:sup>
                      </m:sSup>
                      <m:r>
                        <a:rPr lang="en-US" i="1" dirty="0" smtClean="0">
                          <a:latin typeface="Cambria Math"/>
                          <a:sym typeface="Wingdings" pitchFamily="2" charset="2"/>
                        </a:rPr>
                        <m:t> </m:t>
                      </m:r>
                      <m:r>
                        <a:rPr lang="en-US" i="1" dirty="0" smtClean="0">
                          <a:latin typeface="Cambria Math"/>
                          <a:sym typeface="Wingdings" pitchFamily="2" charset="2"/>
                        </a:rPr>
                        <m:t>𝑠</m:t>
                      </m:r>
                    </m:oMath>
                  </m:oMathPara>
                </a14:m>
                <a:endParaRPr lang="en-US" dirty="0">
                  <a:sym typeface="Symbol" pitchFamily="18" charset="2"/>
                </a:endParaRPr>
              </a:p>
              <a:p>
                <a:pPr eaLnBrk="1" hangingPunct="1">
                  <a:buFont typeface="Symbol" pitchFamily="18" charset="2"/>
                  <a:buNone/>
                </a:pPr>
                <a:endParaRPr lang="en-US" dirty="0">
                  <a:sym typeface="Symbol" pitchFamily="18" charset="2"/>
                </a:endParaRPr>
              </a:p>
            </p:txBody>
          </p:sp>
        </mc:Choice>
        <mc:Fallback xmlns="">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0" dirty="0" smtClean="0">
                    <a:latin typeface="Cambria Math"/>
                  </a:rPr>
                  <a:t>𝑣 = 𝑓</a:t>
                </a:r>
                <a:r>
                  <a:rPr lang="en-US" i="0" dirty="0" smtClean="0">
                    <a:latin typeface="Cambria Math"/>
                    <a:sym typeface="Symbol" pitchFamily="18" charset="2"/>
                  </a:rPr>
                  <a:t></a:t>
                </a:r>
                <a:endParaRPr lang="en-US" dirty="0" smtClean="0">
                  <a:sym typeface="Symbol" pitchFamily="18" charset="2"/>
                </a:endParaRPr>
              </a:p>
              <a:p>
                <a:pPr eaLnBrk="1" hangingPunct="1"/>
                <a:r>
                  <a:rPr lang="en-US" i="0" dirty="0" smtClean="0">
                    <a:latin typeface="Cambria Math"/>
                    <a:sym typeface="Symbol" pitchFamily="18" charset="2"/>
                  </a:rPr>
                  <a:t>2.99</a:t>
                </a:r>
                <a:r>
                  <a:rPr lang="en-US" b="0" i="0" dirty="0" smtClean="0">
                    <a:latin typeface="Cambria Math"/>
                    <a:sym typeface="Symbol" pitchFamily="18" charset="2"/>
                  </a:rPr>
                  <a:t>×〖</a:t>
                </a:r>
                <a:r>
                  <a:rPr lang="en-US" i="0" dirty="0" smtClean="0">
                    <a:latin typeface="Cambria Math"/>
                    <a:sym typeface="Symbol" pitchFamily="18" charset="2"/>
                  </a:rPr>
                  <a:t>10</a:t>
                </a:r>
                <a:r>
                  <a:rPr lang="en-US" b="0" i="0" dirty="0" smtClean="0">
                    <a:latin typeface="Cambria Math"/>
                    <a:sym typeface="Symbol" pitchFamily="18" charset="2"/>
                  </a:rPr>
                  <a:t>〗^8 </a:t>
                </a:r>
                <a:r>
                  <a:rPr lang="en-US" i="0" dirty="0" smtClean="0">
                    <a:latin typeface="Cambria Math"/>
                    <a:sym typeface="Symbol" pitchFamily="18" charset="2"/>
                  </a:rPr>
                  <a:t> 𝑚/𝑠=90.7</a:t>
                </a:r>
                <a:r>
                  <a:rPr lang="en-US" b="0" i="0" dirty="0" smtClean="0">
                    <a:latin typeface="Cambria Math"/>
                    <a:sym typeface="Symbol" pitchFamily="18" charset="2"/>
                  </a:rPr>
                  <a:t>×〖</a:t>
                </a:r>
                <a:r>
                  <a:rPr lang="en-US" i="0" dirty="0" smtClean="0">
                    <a:latin typeface="Cambria Math"/>
                    <a:sym typeface="Symbol" pitchFamily="18" charset="2"/>
                  </a:rPr>
                  <a:t>10</a:t>
                </a:r>
                <a:r>
                  <a:rPr lang="en-US" b="0" i="0" dirty="0" smtClean="0">
                    <a:latin typeface="Cambria Math"/>
                    <a:sym typeface="Symbol" pitchFamily="18" charset="2"/>
                  </a:rPr>
                  <a:t>〗^6 </a:t>
                </a:r>
                <a:r>
                  <a:rPr lang="en-US" i="0" dirty="0" smtClean="0">
                    <a:latin typeface="Cambria Math"/>
                    <a:sym typeface="Symbol" pitchFamily="18" charset="2"/>
                  </a:rPr>
                  <a:t> 𝐻𝑧 </a:t>
                </a:r>
                <a:endParaRPr lang="en-US" dirty="0" smtClean="0">
                  <a:sym typeface="Symbol" pitchFamily="18" charset="2"/>
                </a:endParaRPr>
              </a:p>
              <a:p>
                <a:pPr eaLnBrk="1" hangingPunct="1">
                  <a:buFont typeface="Symbol" pitchFamily="18" charset="2"/>
                  <a:buNone/>
                </a:pPr>
                <a:r>
                  <a:rPr lang="en-US" i="0" dirty="0" smtClean="0">
                    <a:latin typeface="Cambria Math"/>
                    <a:sym typeface="Symbol" pitchFamily="18" charset="2"/>
                  </a:rPr>
                  <a:t>=3.30 𝑚</a:t>
                </a:r>
                <a:endParaRPr lang="en-US" dirty="0" smtClean="0">
                  <a:sym typeface="Symbol" pitchFamily="18" charset="2"/>
                </a:endParaRPr>
              </a:p>
              <a:p>
                <a:pPr eaLnBrk="1" hangingPunct="1">
                  <a:buFont typeface="Symbol" pitchFamily="18" charset="2"/>
                  <a:buNone/>
                </a:pPr>
                <a:endParaRPr lang="en-US" dirty="0" smtClean="0">
                  <a:sym typeface="Symbol" pitchFamily="18" charset="2"/>
                </a:endParaRPr>
              </a:p>
              <a:p>
                <a:pPr eaLnBrk="1" hangingPunct="1">
                  <a:buFont typeface="Symbol" pitchFamily="18" charset="2"/>
                  <a:buNone/>
                </a:pPr>
                <a:r>
                  <a:rPr lang="en-US" i="0" dirty="0" smtClean="0">
                    <a:latin typeface="Cambria Math"/>
                    <a:sym typeface="Symbol" pitchFamily="18" charset="2"/>
                  </a:rPr>
                  <a:t>𝑓</a:t>
                </a:r>
                <a:r>
                  <a:rPr lang="en-US" b="0" i="0" dirty="0" smtClean="0">
                    <a:latin typeface="Cambria Math"/>
                    <a:sym typeface="Symbol" pitchFamily="18" charset="2"/>
                  </a:rPr>
                  <a:t>=</a:t>
                </a:r>
                <a:r>
                  <a:rPr lang="en-US" i="0" dirty="0" smtClean="0">
                    <a:latin typeface="Cambria Math"/>
                    <a:sym typeface="Symbol" pitchFamily="18" charset="2"/>
                  </a:rPr>
                  <a:t>1/𝑇  </a:t>
                </a:r>
                <a:r>
                  <a:rPr lang="en-US" i="0" dirty="0" smtClean="0">
                    <a:latin typeface="Cambria Math"/>
                    <a:sym typeface="Wingdings" pitchFamily="2" charset="2"/>
                  </a:rPr>
                  <a:t> </a:t>
                </a:r>
                <a:r>
                  <a:rPr lang="en-US" b="0" i="0" dirty="0" smtClean="0">
                    <a:latin typeface="Cambria Math"/>
                    <a:sym typeface="Wingdings" pitchFamily="2" charset="2"/>
                  </a:rPr>
                  <a:t>90.7×〖</a:t>
                </a:r>
                <a:r>
                  <a:rPr lang="en-US" i="0" dirty="0" smtClean="0">
                    <a:latin typeface="Cambria Math"/>
                    <a:sym typeface="Wingdings" pitchFamily="2" charset="2"/>
                  </a:rPr>
                  <a:t>10</a:t>
                </a:r>
                <a:r>
                  <a:rPr lang="en-US" b="0" i="0" dirty="0" smtClean="0">
                    <a:latin typeface="Cambria Math"/>
                    <a:sym typeface="Wingdings" pitchFamily="2" charset="2"/>
                  </a:rPr>
                  <a:t>〗^6  </a:t>
                </a:r>
                <a:r>
                  <a:rPr lang="en-US" i="0" dirty="0" smtClean="0">
                    <a:latin typeface="Cambria Math"/>
                    <a:sym typeface="Wingdings" pitchFamily="2" charset="2"/>
                  </a:rPr>
                  <a:t>𝐻𝑧=1/𝑇   𝑇=1/(90.7</a:t>
                </a:r>
                <a:r>
                  <a:rPr lang="en-US" b="0" i="0" dirty="0" smtClean="0">
                    <a:latin typeface="Cambria Math"/>
                    <a:sym typeface="Wingdings" pitchFamily="2" charset="2"/>
                  </a:rPr>
                  <a:t>×〖</a:t>
                </a:r>
                <a:r>
                  <a:rPr lang="en-US" i="0" dirty="0" smtClean="0">
                    <a:latin typeface="Cambria Math"/>
                    <a:sym typeface="Wingdings" pitchFamily="2" charset="2"/>
                  </a:rPr>
                  <a:t>10</a:t>
                </a:r>
                <a:r>
                  <a:rPr lang="en-US" b="0" i="0" dirty="0" smtClean="0">
                    <a:latin typeface="Cambria Math"/>
                    <a:sym typeface="Wingdings" pitchFamily="2" charset="2"/>
                  </a:rPr>
                  <a:t>〗^6  </a:t>
                </a:r>
                <a:r>
                  <a:rPr lang="en-US" i="0" dirty="0" smtClean="0">
                    <a:latin typeface="Cambria Math"/>
                    <a:sym typeface="Wingdings" pitchFamily="2" charset="2"/>
                  </a:rPr>
                  <a:t>𝐻𝑧)=1.10</a:t>
                </a:r>
                <a:r>
                  <a:rPr lang="en-US" b="0" i="0" dirty="0" smtClean="0">
                    <a:latin typeface="Cambria Math"/>
                    <a:sym typeface="Wingdings" pitchFamily="2" charset="2"/>
                  </a:rPr>
                  <a:t>×〖</a:t>
                </a:r>
                <a:r>
                  <a:rPr lang="en-US" i="0" dirty="0" smtClean="0">
                    <a:latin typeface="Cambria Math"/>
                    <a:sym typeface="Wingdings" pitchFamily="2" charset="2"/>
                  </a:rPr>
                  <a:t>10</a:t>
                </a:r>
                <a:r>
                  <a:rPr lang="en-US" b="0" i="0" dirty="0" smtClean="0">
                    <a:latin typeface="Cambria Math"/>
                    <a:sym typeface="Wingdings" pitchFamily="2" charset="2"/>
                  </a:rPr>
                  <a:t>〗^(−8) </a:t>
                </a:r>
                <a:r>
                  <a:rPr lang="en-US" i="0" dirty="0" smtClean="0">
                    <a:latin typeface="Cambria Math"/>
                    <a:sym typeface="Wingdings" pitchFamily="2" charset="2"/>
                  </a:rPr>
                  <a:t> 𝑠</a:t>
                </a:r>
                <a:endParaRPr lang="en-US" dirty="0" smtClean="0">
                  <a:sym typeface="Symbol" pitchFamily="18" charset="2"/>
                </a:endParaRPr>
              </a:p>
              <a:p>
                <a:pPr eaLnBrk="1" hangingPunct="1">
                  <a:buFont typeface="Symbol" pitchFamily="18" charset="2"/>
                  <a:buNone/>
                </a:pPr>
                <a:endParaRPr lang="en-US" dirty="0" smtClean="0">
                  <a:sym typeface="Symbol" pitchFamily="18" charset="2"/>
                </a:endParaRPr>
              </a:p>
            </p:txBody>
          </p:sp>
        </mc:Fallback>
      </mc:AlternateContent>
    </p:spTree>
    <p:extLst>
      <p:ext uri="{BB962C8B-B14F-4D97-AF65-F5344CB8AC3E}">
        <p14:creationId xmlns:p14="http://schemas.microsoft.com/office/powerpoint/2010/main" val="14747525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98</a:t>
            </a:fld>
            <a:endParaRPr lang="en-US"/>
          </a:p>
        </p:txBody>
      </p:sp>
    </p:spTree>
    <p:extLst>
      <p:ext uri="{BB962C8B-B14F-4D97-AF65-F5344CB8AC3E}">
        <p14:creationId xmlns:p14="http://schemas.microsoft.com/office/powerpoint/2010/main" val="25165187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99</a:t>
            </a:fld>
            <a:endParaRPr lang="en-US"/>
          </a:p>
        </p:txBody>
      </p:sp>
    </p:spTree>
    <p:extLst>
      <p:ext uri="{BB962C8B-B14F-4D97-AF65-F5344CB8AC3E}">
        <p14:creationId xmlns:p14="http://schemas.microsoft.com/office/powerpoint/2010/main" val="39574604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𝑎</m:t>
                      </m:r>
                      <m:r>
                        <a:rPr lang="en-US" b="0" i="1" smtClean="0">
                          <a:latin typeface="Cambria Math"/>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𝑍</m:t>
                                      </m:r>
                                    </m:e>
                                    <m:sub>
                                      <m:r>
                                        <a:rPr lang="en-US" b="0" i="1" smtClean="0">
                                          <a:latin typeface="Cambria Math"/>
                                        </a:rPr>
                                        <m:t>2</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𝑍</m:t>
                                      </m:r>
                                    </m:e>
                                    <m:sub>
                                      <m:r>
                                        <a:rPr lang="en-US" b="0" i="1" smtClean="0">
                                          <a:latin typeface="Cambria Math"/>
                                        </a:rPr>
                                        <m:t>1</m:t>
                                      </m:r>
                                    </m:sub>
                                  </m:sSub>
                                </m:e>
                              </m:d>
                            </m:e>
                            <m:sup>
                              <m:r>
                                <a:rPr lang="en-US" b="0" i="1" smtClean="0">
                                  <a:latin typeface="Cambria Math"/>
                                </a:rPr>
                                <m:t>2</m:t>
                              </m:r>
                            </m:sup>
                          </m:sSup>
                        </m:num>
                        <m:den>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𝑍</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𝑍</m:t>
                                      </m:r>
                                    </m:e>
                                    <m:sub>
                                      <m:r>
                                        <a:rPr lang="en-US" b="0" i="1" smtClean="0">
                                          <a:latin typeface="Cambria Math"/>
                                        </a:rPr>
                                        <m:t>2</m:t>
                                      </m:r>
                                    </m:sub>
                                  </m:sSub>
                                </m:e>
                              </m:d>
                            </m:e>
                            <m:sup>
                              <m:r>
                                <a:rPr lang="en-US" b="0" i="1" smtClean="0">
                                  <a:latin typeface="Cambria Math"/>
                                </a:rPr>
                                <m:t>2</m:t>
                              </m:r>
                            </m:sup>
                          </m:sSup>
                        </m:den>
                      </m:f>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𝑎</m:t>
                      </m:r>
                      <m:r>
                        <a:rPr lang="en-US" b="0" i="1" smtClean="0">
                          <a:latin typeface="Cambria Math"/>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a:rPr>
                                    <m:t>1.5×</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6</m:t>
                                      </m:r>
                                    </m:sup>
                                  </m:sSup>
                                  <m:f>
                                    <m:fPr>
                                      <m:ctrlPr>
                                        <a:rPr lang="en-US" b="0" i="1" smtClean="0">
                                          <a:latin typeface="Cambria Math" panose="02040503050406030204" pitchFamily="18" charset="0"/>
                                        </a:rPr>
                                      </m:ctrlPr>
                                    </m:fPr>
                                    <m:num>
                                      <m:r>
                                        <a:rPr lang="en-US" b="0" i="1" smtClean="0">
                                          <a:latin typeface="Cambria Math"/>
                                        </a:rPr>
                                        <m:t>𝑘𝑔</m:t>
                                      </m:r>
                                    </m:num>
                                    <m:den>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r>
                                        <a:rPr lang="en-US" b="0" i="1" smtClean="0">
                                          <a:latin typeface="Cambria Math"/>
                                        </a:rPr>
                                        <m:t>⋅</m:t>
                                      </m:r>
                                      <m:r>
                                        <a:rPr lang="en-US" b="0" i="1" smtClean="0">
                                          <a:latin typeface="Cambria Math"/>
                                        </a:rPr>
                                        <m:t>𝑠</m:t>
                                      </m:r>
                                    </m:den>
                                  </m:f>
                                  <m:r>
                                    <a:rPr lang="en-US" b="0" i="1" smtClean="0">
                                      <a:latin typeface="Cambria Math"/>
                                    </a:rPr>
                                    <m:t>−1.34×</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6</m:t>
                                      </m:r>
                                    </m:sup>
                                  </m:sSup>
                                  <m:f>
                                    <m:fPr>
                                      <m:ctrlPr>
                                        <a:rPr lang="en-US" b="0" i="1" smtClean="0">
                                          <a:latin typeface="Cambria Math" panose="02040503050406030204" pitchFamily="18" charset="0"/>
                                        </a:rPr>
                                      </m:ctrlPr>
                                    </m:fPr>
                                    <m:num>
                                      <m:r>
                                        <a:rPr lang="en-US" b="0" i="1" smtClean="0">
                                          <a:latin typeface="Cambria Math"/>
                                        </a:rPr>
                                        <m:t>𝑘𝑔</m:t>
                                      </m:r>
                                    </m:num>
                                    <m:den>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r>
                                        <a:rPr lang="en-US" b="0" i="1" smtClean="0">
                                          <a:latin typeface="Cambria Math"/>
                                        </a:rPr>
                                        <m:t>⋅</m:t>
                                      </m:r>
                                      <m:r>
                                        <a:rPr lang="en-US" b="0" i="1" smtClean="0">
                                          <a:latin typeface="Cambria Math"/>
                                        </a:rPr>
                                        <m:t>𝑠</m:t>
                                      </m:r>
                                    </m:den>
                                  </m:f>
                                </m:e>
                              </m:d>
                            </m:e>
                            <m:sup>
                              <m:r>
                                <a:rPr lang="en-US" b="0" i="1" smtClean="0">
                                  <a:latin typeface="Cambria Math"/>
                                </a:rPr>
                                <m:t>2</m:t>
                              </m:r>
                            </m:sup>
                          </m:sSup>
                        </m:num>
                        <m:den>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a:rPr>
                                    <m:t>1.5×</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6</m:t>
                                      </m:r>
                                    </m:sup>
                                  </m:sSup>
                                  <m:f>
                                    <m:fPr>
                                      <m:ctrlPr>
                                        <a:rPr lang="en-US" b="0" i="1" smtClean="0">
                                          <a:latin typeface="Cambria Math" panose="02040503050406030204" pitchFamily="18" charset="0"/>
                                        </a:rPr>
                                      </m:ctrlPr>
                                    </m:fPr>
                                    <m:num>
                                      <m:r>
                                        <a:rPr lang="en-US" b="0" i="1" smtClean="0">
                                          <a:latin typeface="Cambria Math"/>
                                        </a:rPr>
                                        <m:t>𝑘𝑔</m:t>
                                      </m:r>
                                    </m:num>
                                    <m:den>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r>
                                        <a:rPr lang="en-US" b="0" i="1" smtClean="0">
                                          <a:latin typeface="Cambria Math"/>
                                        </a:rPr>
                                        <m:t>⋅</m:t>
                                      </m:r>
                                      <m:r>
                                        <a:rPr lang="en-US" b="0" i="1" smtClean="0">
                                          <a:latin typeface="Cambria Math"/>
                                        </a:rPr>
                                        <m:t>𝑠</m:t>
                                      </m:r>
                                    </m:den>
                                  </m:f>
                                  <m:r>
                                    <a:rPr lang="en-US" b="0" i="1" smtClean="0">
                                      <a:latin typeface="Cambria Math"/>
                                    </a:rPr>
                                    <m:t>+1.34×</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6</m:t>
                                      </m:r>
                                    </m:sup>
                                  </m:sSup>
                                  <m:f>
                                    <m:fPr>
                                      <m:ctrlPr>
                                        <a:rPr lang="en-US" b="0" i="1" smtClean="0">
                                          <a:latin typeface="Cambria Math" panose="02040503050406030204" pitchFamily="18" charset="0"/>
                                        </a:rPr>
                                      </m:ctrlPr>
                                    </m:fPr>
                                    <m:num>
                                      <m:r>
                                        <a:rPr lang="en-US" b="0" i="1" smtClean="0">
                                          <a:latin typeface="Cambria Math"/>
                                        </a:rPr>
                                        <m:t>𝑘𝑔</m:t>
                                      </m:r>
                                    </m:num>
                                    <m:den>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r>
                                        <a:rPr lang="en-US" b="0" i="1" smtClean="0">
                                          <a:latin typeface="Cambria Math"/>
                                        </a:rPr>
                                        <m:t>⋅</m:t>
                                      </m:r>
                                      <m:r>
                                        <a:rPr lang="en-US" b="0" i="1" smtClean="0">
                                          <a:latin typeface="Cambria Math"/>
                                        </a:rPr>
                                        <m:t>𝑠</m:t>
                                      </m:r>
                                    </m:den>
                                  </m:f>
                                </m:e>
                              </m:d>
                            </m:e>
                            <m:sup>
                              <m:r>
                                <a:rPr lang="en-US" b="0" i="1" smtClean="0">
                                  <a:latin typeface="Cambria Math"/>
                                </a:rPr>
                                <m:t>2</m:t>
                              </m:r>
                            </m:sup>
                          </m:sSup>
                        </m:den>
                      </m:f>
                      <m:r>
                        <a:rPr lang="en-US" b="0" i="1" smtClean="0">
                          <a:latin typeface="Cambria Math"/>
                        </a:rPr>
                        <m:t>=0.00317</m:t>
                      </m:r>
                    </m:oMath>
                  </m:oMathPara>
                </a14:m>
                <a:endParaRPr lang="en-US" b="0" dirty="0"/>
              </a:p>
              <a:p>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𝑎=</a:t>
                </a:r>
                <a:r>
                  <a:rPr lang="en-US" b="0" i="0" smtClean="0">
                    <a:latin typeface="Cambria Math"/>
                  </a:rPr>
                  <a:t>(𝑍_2−𝑍_1 )^2/(𝑍_1+𝑍_2 )^2 </a:t>
                </a:r>
                <a:endParaRPr lang="en-US" dirty="0" smtClean="0"/>
              </a:p>
              <a:p>
                <a:r>
                  <a:rPr lang="en-US" b="0" i="0" smtClean="0">
                    <a:latin typeface="Cambria Math"/>
                  </a:rPr>
                  <a:t>𝑎=(1.5×〖10〗^6  𝑘𝑔/(𝑚^2⋅𝑠)−1.34×〖10〗^6  𝑘𝑔/(𝑚^2⋅𝑠))^2/</a:t>
                </a:r>
                <a:r>
                  <a:rPr lang="en-US" b="0" i="0" smtClean="0">
                    <a:latin typeface="Cambria Math"/>
                  </a:rPr>
                  <a:t>(</a:t>
                </a:r>
                <a:r>
                  <a:rPr lang="en-US" b="0" i="0" smtClean="0">
                    <a:latin typeface="Cambria Math"/>
                  </a:rPr>
                  <a:t>1.5×〖10〗^6  𝑘𝑔/(𝑚^2⋅𝑠)</a:t>
                </a:r>
                <a:r>
                  <a:rPr lang="en-US" b="0" i="0" smtClean="0">
                    <a:latin typeface="Cambria Math"/>
                  </a:rPr>
                  <a:t>+</a:t>
                </a:r>
                <a:r>
                  <a:rPr lang="en-US" b="0" i="0" smtClean="0">
                    <a:latin typeface="Cambria Math"/>
                  </a:rPr>
                  <a:t>1.34×〖10〗^6  𝑘𝑔/(𝑚^2⋅𝑠))</a:t>
                </a:r>
                <a:r>
                  <a:rPr lang="en-US" b="0" i="0" smtClean="0">
                    <a:latin typeface="Cambria Math"/>
                  </a:rPr>
                  <a:t>^</a:t>
                </a:r>
                <a:r>
                  <a:rPr lang="en-US" b="0" i="0" smtClean="0">
                    <a:latin typeface="Cambria Math"/>
                  </a:rPr>
                  <a:t>2</a:t>
                </a:r>
                <a:r>
                  <a:rPr lang="en-US" b="0" i="0" smtClean="0">
                    <a:latin typeface="Cambria Math"/>
                  </a:rPr>
                  <a:t> =0.056</a:t>
                </a:r>
                <a:endParaRPr lang="en-US" b="0" dirty="0" smtClean="0"/>
              </a:p>
              <a:p>
                <a:endParaRPr lang="en-US" dirty="0"/>
              </a:p>
            </p:txBody>
          </p:sp>
        </mc:Fallback>
      </mc:AlternateContent>
      <p:sp>
        <p:nvSpPr>
          <p:cNvPr id="4" name="Slide Number Placeholder 3"/>
          <p:cNvSpPr>
            <a:spLocks noGrp="1"/>
          </p:cNvSpPr>
          <p:nvPr>
            <p:ph type="sldNum" sz="quarter" idx="10"/>
          </p:nvPr>
        </p:nvSpPr>
        <p:spPr/>
        <p:txBody>
          <a:bodyPr/>
          <a:lstStyle/>
          <a:p>
            <a:fld id="{4E799403-D3BB-45CB-A292-33607AC25437}" type="slidenum">
              <a:rPr lang="en-US" smtClean="0"/>
              <a:t>100</a:t>
            </a:fld>
            <a:endParaRPr lang="en-US"/>
          </a:p>
        </p:txBody>
      </p:sp>
    </p:spTree>
    <p:extLst>
      <p:ext uri="{BB962C8B-B14F-4D97-AF65-F5344CB8AC3E}">
        <p14:creationId xmlns:p14="http://schemas.microsoft.com/office/powerpoint/2010/main" val="2103803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101</a:t>
            </a:fld>
            <a:endParaRPr lang="en-US"/>
          </a:p>
        </p:txBody>
      </p:sp>
    </p:spTree>
    <p:extLst>
      <p:ext uri="{BB962C8B-B14F-4D97-AF65-F5344CB8AC3E}">
        <p14:creationId xmlns:p14="http://schemas.microsoft.com/office/powerpoint/2010/main" val="6519259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102</a:t>
            </a:fld>
            <a:endParaRPr lang="en-US"/>
          </a:p>
        </p:txBody>
      </p:sp>
    </p:spTree>
    <p:extLst>
      <p:ext uri="{BB962C8B-B14F-4D97-AF65-F5344CB8AC3E}">
        <p14:creationId xmlns:p14="http://schemas.microsoft.com/office/powerpoint/2010/main" val="39622739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103</a:t>
            </a:fld>
            <a:endParaRPr lang="en-US"/>
          </a:p>
        </p:txBody>
      </p:sp>
    </p:spTree>
    <p:extLst>
      <p:ext uri="{BB962C8B-B14F-4D97-AF65-F5344CB8AC3E}">
        <p14:creationId xmlns:p14="http://schemas.microsoft.com/office/powerpoint/2010/main" val="7723627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104</a:t>
            </a:fld>
            <a:endParaRPr lang="en-US"/>
          </a:p>
        </p:txBody>
      </p:sp>
    </p:spTree>
    <p:extLst>
      <p:ext uri="{BB962C8B-B14F-4D97-AF65-F5344CB8AC3E}">
        <p14:creationId xmlns:p14="http://schemas.microsoft.com/office/powerpoint/2010/main" val="2145705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tx1">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C7C878-662B-4C86-9C8F-640221CEDEB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249335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2C7C878-662B-4C86-9C8F-640221CEDEB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380083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2C7C878-662B-4C86-9C8F-640221CEDEB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4162873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2C7C878-662B-4C86-9C8F-640221CEDEB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336F9-642F-4D63-892B-3C1E71BF28C2}" type="slidenum">
              <a:rPr lang="en-US" smtClean="0"/>
              <a:t>‹#›</a:t>
            </a:fld>
            <a:endParaRPr lang="en-US"/>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35141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2C7C878-662B-4C86-9C8F-640221CEDEB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1765950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52C7C878-662B-4C86-9C8F-640221CEDEB5}" type="datetimeFigureOut">
              <a:rPr lang="en-US" smtClean="0"/>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3033087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52C7C878-662B-4C86-9C8F-640221CEDEB5}" type="datetimeFigureOut">
              <a:rPr lang="en-US" smtClean="0"/>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116513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C7C878-662B-4C86-9C8F-640221CEDEB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4100234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C7C878-662B-4C86-9C8F-640221CEDEB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55156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3" y="1276350"/>
            <a:ext cx="9144003" cy="3505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C7C878-662B-4C86-9C8F-640221CEDEB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2375991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33350"/>
            <a:ext cx="7763814" cy="1026137"/>
          </a:xfrm>
        </p:spPr>
        <p:txBody>
          <a:bodyPr anchor="b">
            <a:normAutofit/>
          </a:bodyPr>
          <a:lstStyle>
            <a:lvl1pPr>
              <a:defRPr sz="3000"/>
            </a:lvl1pPr>
          </a:lstStyle>
          <a:p>
            <a:r>
              <a:rPr lang="en-US" dirty="0"/>
              <a:t>Click to edit Master title style</a:t>
            </a:r>
          </a:p>
        </p:txBody>
      </p:sp>
      <p:sp>
        <p:nvSpPr>
          <p:cNvPr id="3" name="Text Placeholder 2"/>
          <p:cNvSpPr>
            <a:spLocks noGrp="1"/>
          </p:cNvSpPr>
          <p:nvPr>
            <p:ph type="body" idx="1"/>
          </p:nvPr>
        </p:nvSpPr>
        <p:spPr>
          <a:xfrm>
            <a:off x="685331" y="1159487"/>
            <a:ext cx="7763814" cy="3393463"/>
          </a:xfrm>
        </p:spPr>
        <p:txBody>
          <a:bodyPr>
            <a:normAutofit/>
          </a:bodyPr>
          <a:lstStyle>
            <a:lvl1pPr marL="0" indent="0" algn="ctr">
              <a:buNone/>
              <a:defRPr sz="2000">
                <a:solidFill>
                  <a:schemeClr val="tx1">
                    <a:lumMod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52C7C878-662B-4C86-9C8F-640221CEDEB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4217537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0" y="3017"/>
            <a:ext cx="9144000"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0" y="1276350"/>
            <a:ext cx="4514850" cy="3505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276350"/>
            <a:ext cx="4514850" cy="3505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C7C878-662B-4C86-9C8F-640221CEDEB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1251265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0" y="3017"/>
            <a:ext cx="9144000"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200" y="1276350"/>
            <a:ext cx="4495800"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2" name="Content Placeholder 3"/>
          <p:cNvSpPr>
            <a:spLocks noGrp="1"/>
          </p:cNvSpPr>
          <p:nvPr>
            <p:ph sz="quarter" idx="13"/>
          </p:nvPr>
        </p:nvSpPr>
        <p:spPr>
          <a:xfrm>
            <a:off x="0" y="1786346"/>
            <a:ext cx="4514851" cy="29952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276350"/>
            <a:ext cx="4317117"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3" name="Content Placeholder 5"/>
          <p:cNvSpPr>
            <a:spLocks noGrp="1"/>
          </p:cNvSpPr>
          <p:nvPr>
            <p:ph sz="quarter" idx="14"/>
          </p:nvPr>
        </p:nvSpPr>
        <p:spPr>
          <a:xfrm>
            <a:off x="4629150" y="1786346"/>
            <a:ext cx="4514850" cy="29952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C7C878-662B-4C86-9C8F-640221CEDEB5}" type="datetimeFigureOut">
              <a:rPr lang="en-US" smtClean="0"/>
              <a:t>8/18/2021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170471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C7C878-662B-4C86-9C8F-640221CEDEB5}" type="datetimeFigureOut">
              <a:rPr lang="en-US" smtClean="0"/>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321839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52C7C878-662B-4C86-9C8F-640221CEDEB5}" type="datetimeFigureOut">
              <a:rPr lang="en-US" smtClean="0"/>
              <a:t>8/18/2021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4232088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2C7C878-662B-4C86-9C8F-640221CEDEB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1358304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2C7C878-662B-4C86-9C8F-640221CEDEB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2264422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4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 y="0"/>
            <a:ext cx="9144002"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 y="1276350"/>
            <a:ext cx="9144002" cy="35052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59053" y="4857750"/>
            <a:ext cx="2057400" cy="273844"/>
          </a:xfrm>
          <a:prstGeom prst="rect">
            <a:avLst/>
          </a:prstGeom>
        </p:spPr>
        <p:txBody>
          <a:bodyPr vert="horz" lIns="91440" tIns="45720" rIns="91440" bIns="45720" rtlCol="0" anchor="ctr"/>
          <a:lstStyle>
            <a:lvl1pPr algn="r">
              <a:defRPr sz="750">
                <a:solidFill>
                  <a:schemeClr val="tx1"/>
                </a:solidFill>
              </a:defRPr>
            </a:lvl1pPr>
          </a:lstStyle>
          <a:p>
            <a:fld id="{52C7C878-662B-4C86-9C8F-640221CEDEB5}" type="datetimeFigureOut">
              <a:rPr lang="en-US" smtClean="0"/>
              <a:t>8/18/2021</a:t>
            </a:fld>
            <a:endParaRPr lang="en-US"/>
          </a:p>
        </p:txBody>
      </p:sp>
      <p:sp>
        <p:nvSpPr>
          <p:cNvPr id="5" name="Footer Placeholder 4"/>
          <p:cNvSpPr>
            <a:spLocks noGrp="1"/>
          </p:cNvSpPr>
          <p:nvPr>
            <p:ph type="ftr" sz="quarter" idx="3"/>
          </p:nvPr>
        </p:nvSpPr>
        <p:spPr>
          <a:xfrm>
            <a:off x="685331" y="4857750"/>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4857750"/>
            <a:ext cx="573161" cy="273844"/>
          </a:xfrm>
          <a:prstGeom prst="rect">
            <a:avLst/>
          </a:prstGeom>
        </p:spPr>
        <p:txBody>
          <a:bodyPr vert="horz" lIns="91440" tIns="45720" rIns="91440" bIns="45720" rtlCol="0" anchor="ctr"/>
          <a:lstStyle>
            <a:lvl1pPr algn="r">
              <a:defRPr sz="750">
                <a:solidFill>
                  <a:schemeClr val="tx1"/>
                </a:solidFill>
              </a:defRPr>
            </a:lvl1pPr>
          </a:lstStyle>
          <a:p>
            <a:fld id="{87B336F9-642F-4D63-892B-3C1E71BF28C2}" type="slidenum">
              <a:rPr lang="en-US" smtClean="0"/>
              <a:t>‹#›</a:t>
            </a:fld>
            <a:endParaRPr lang="en-US"/>
          </a:p>
        </p:txBody>
      </p:sp>
    </p:spTree>
    <p:extLst>
      <p:ext uri="{BB962C8B-B14F-4D97-AF65-F5344CB8AC3E}">
        <p14:creationId xmlns:p14="http://schemas.microsoft.com/office/powerpoint/2010/main" val="810966455"/>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Lst>
  <p:txStyles>
    <p:titleStyle>
      <a:lvl1pPr algn="ctr" defTabSz="685800" rtl="0" eaLnBrk="1" latinLnBrk="0" hangingPunct="1">
        <a:lnSpc>
          <a:spcPct val="90000"/>
        </a:lnSpc>
        <a:spcBef>
          <a:spcPct val="0"/>
        </a:spcBef>
        <a:buNone/>
        <a:defRPr sz="27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2400" kern="1200" cap="none" baseline="0">
          <a:solidFill>
            <a:schemeClr val="tx1"/>
          </a:solidFill>
          <a:effectLst>
            <a:outerShdw blurRad="47625" dist="12700" dir="2700000" algn="tl" rotWithShape="0">
              <a:srgbClr val="000000">
                <a:alpha val="36000"/>
              </a:srgbClr>
            </a:outerShdw>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2400" kern="1200" cap="none" baseline="0">
          <a:solidFill>
            <a:schemeClr val="tx1"/>
          </a:solidFill>
          <a:effectLst>
            <a:outerShdw blurRad="47625" dist="12700" dir="2700000" algn="tl" rotWithShape="0">
              <a:srgbClr val="000000">
                <a:alpha val="36000"/>
              </a:srgbClr>
            </a:outerShdw>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2400" kern="1200" cap="none" baseline="0">
          <a:solidFill>
            <a:schemeClr val="tx1"/>
          </a:solidFill>
          <a:effectLst>
            <a:outerShdw blurRad="47625" dist="12700" dir="2700000" algn="tl" rotWithShape="0">
              <a:srgbClr val="000000">
                <a:alpha val="36000"/>
              </a:srgbClr>
            </a:outerShdw>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2400" kern="1200" cap="none" baseline="0">
          <a:solidFill>
            <a:schemeClr val="tx1"/>
          </a:solidFill>
          <a:effectLst>
            <a:outerShdw blurRad="47625" dist="12700" dir="2700000" algn="tl" rotWithShape="0">
              <a:srgbClr val="000000">
                <a:alpha val="36000"/>
              </a:srgbClr>
            </a:outerShdw>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2400" kern="1200" cap="none" baseline="0">
          <a:solidFill>
            <a:schemeClr val="tx1"/>
          </a:solidFill>
          <a:effectLst>
            <a:outerShdw blurRad="47625" dist="12700" dir="2700000" algn="tl" rotWithShape="0">
              <a:srgbClr val="000000">
                <a:alpha val="36000"/>
              </a:srgbClr>
            </a:outerShdw>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openstaxcollege.org/textbooks/college-physic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rwright@andrews.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5.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66.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video" Target="file:///C:\Users\classroom\Documents\Classes\Physics\Tacoma%20Narrows%20Newsreel%20with%20audio.avi" TargetMode="External"/><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prstTxWarp prst="textChevron">
              <a:avLst/>
            </a:prstTxWarp>
          </a:bodyPr>
          <a:lstStyle/>
          <a:p>
            <a:r>
              <a:rPr lang="en-US" dirty="0"/>
              <a:t>Waves and Sound</a:t>
            </a:r>
          </a:p>
        </p:txBody>
      </p:sp>
      <p:sp>
        <p:nvSpPr>
          <p:cNvPr id="3" name="Subtitle 2"/>
          <p:cNvSpPr>
            <a:spLocks noGrp="1"/>
          </p:cNvSpPr>
          <p:nvPr>
            <p:ph type="subTitle" idx="1"/>
          </p:nvPr>
        </p:nvSpPr>
        <p:spPr/>
        <p:txBody>
          <a:bodyPr/>
          <a:lstStyle/>
          <a:p>
            <a:r>
              <a:rPr lang="en-US" dirty="0"/>
              <a:t>Physics</a:t>
            </a:r>
          </a:p>
          <a:p>
            <a:r>
              <a:rPr lang="en-US" dirty="0"/>
              <a:t>Unit 7</a:t>
            </a:r>
          </a:p>
        </p:txBody>
      </p:sp>
    </p:spTree>
    <p:extLst>
      <p:ext uri="{BB962C8B-B14F-4D97-AF65-F5344CB8AC3E}">
        <p14:creationId xmlns:p14="http://schemas.microsoft.com/office/powerpoint/2010/main" val="2117533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Autofit/>
          </a:bodyPr>
          <a:lstStyle/>
          <a:p>
            <a:pPr>
              <a:defRPr/>
            </a:pPr>
            <a:r>
              <a:rPr lang="en-US" sz="3600" dirty="0"/>
              <a:t>07-01 Waves</a:t>
            </a:r>
          </a:p>
        </p:txBody>
      </p:sp>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p:txBody>
              <a:bodyPr/>
              <a:lstStyle/>
              <a:p>
                <a:pPr>
                  <a:defRPr/>
                </a:pPr>
                <a:r>
                  <a:rPr lang="en-US" dirty="0"/>
                  <a:t>WAUS operates at a frequency of 90.7 </a:t>
                </a:r>
                <a:r>
                  <a:rPr lang="en-US" dirty="0" err="1"/>
                  <a:t>MHz.</a:t>
                </a:r>
                <a:r>
                  <a:rPr lang="en-US" dirty="0"/>
                  <a:t>  These waves travel at </a:t>
                </a:r>
                <a14:m>
                  <m:oMath xmlns:m="http://schemas.openxmlformats.org/officeDocument/2006/math">
                    <m:r>
                      <a:rPr lang="en-US" i="1" dirty="0">
                        <a:latin typeface="Cambria Math"/>
                      </a:rPr>
                      <m:t>2.99×</m:t>
                    </m:r>
                    <m:sSup>
                      <m:sSupPr>
                        <m:ctrlPr>
                          <a:rPr lang="en-US" i="1" dirty="0">
                            <a:latin typeface="Cambria Math" panose="02040503050406030204" pitchFamily="18" charset="0"/>
                          </a:rPr>
                        </m:ctrlPr>
                      </m:sSupPr>
                      <m:e>
                        <m:r>
                          <a:rPr lang="en-US" i="1" dirty="0">
                            <a:latin typeface="Cambria Math"/>
                          </a:rPr>
                          <m:t>10</m:t>
                        </m:r>
                      </m:e>
                      <m:sup>
                        <m:r>
                          <a:rPr lang="en-US" i="1" dirty="0">
                            <a:latin typeface="Cambria Math"/>
                          </a:rPr>
                          <m:t>8</m:t>
                        </m:r>
                      </m:sup>
                    </m:sSup>
                  </m:oMath>
                </a14:m>
                <a:r>
                  <a:rPr lang="en-US" dirty="0"/>
                  <a:t> m/s.  What is the wavelength and period of these radio waves?</a:t>
                </a:r>
              </a:p>
              <a:p>
                <a:pPr>
                  <a:defRPr/>
                </a:pPr>
                <a:endParaRPr lang="en-US" dirty="0"/>
              </a:p>
              <a:p>
                <a:pPr>
                  <a:defRPr/>
                </a:pPr>
                <a:r>
                  <a:rPr lang="en-US" dirty="0">
                    <a:sym typeface="Symbol" pitchFamily="18" charset="2"/>
                  </a:rPr>
                  <a:t> = 3.30 m</a:t>
                </a:r>
              </a:p>
              <a:p>
                <a:pPr>
                  <a:defRPr/>
                </a:pPr>
                <a:r>
                  <a:rPr lang="en-US" dirty="0">
                    <a:sym typeface="Symbol" pitchFamily="18" charset="2"/>
                  </a:rPr>
                  <a:t>T = </a:t>
                </a:r>
                <a14:m>
                  <m:oMath xmlns:m="http://schemas.openxmlformats.org/officeDocument/2006/math">
                    <m:r>
                      <a:rPr lang="en-US" i="1" dirty="0">
                        <a:latin typeface="Cambria Math"/>
                        <a:sym typeface="Symbol" pitchFamily="18" charset="2"/>
                      </a:rPr>
                      <m:t>1.10×</m:t>
                    </m:r>
                    <m:sSup>
                      <m:sSupPr>
                        <m:ctrlPr>
                          <a:rPr lang="en-US" i="1" dirty="0">
                            <a:latin typeface="Cambria Math" panose="02040503050406030204" pitchFamily="18" charset="0"/>
                            <a:sym typeface="Symbol" pitchFamily="18" charset="2"/>
                          </a:rPr>
                        </m:ctrlPr>
                      </m:sSupPr>
                      <m:e>
                        <m:r>
                          <a:rPr lang="en-US" i="1" dirty="0">
                            <a:latin typeface="Cambria Math"/>
                            <a:sym typeface="Symbol" pitchFamily="18" charset="2"/>
                          </a:rPr>
                          <m:t>10</m:t>
                        </m:r>
                      </m:e>
                      <m:sup>
                        <m:r>
                          <a:rPr lang="en-US" i="1" dirty="0">
                            <a:latin typeface="Cambria Math"/>
                            <a:sym typeface="Symbol" pitchFamily="18" charset="2"/>
                          </a:rPr>
                          <m:t>−8</m:t>
                        </m:r>
                      </m:sup>
                    </m:sSup>
                  </m:oMath>
                </a14:m>
                <a:r>
                  <a:rPr lang="en-US" dirty="0">
                    <a:sym typeface="Symbol" pitchFamily="18" charset="2"/>
                  </a:rPr>
                  <a:t> s</a:t>
                </a:r>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blipFill>
                <a:blip r:embed="rId3"/>
                <a:stretch>
                  <a:fillRect l="-1067" t="-1043"/>
                </a:stretch>
              </a:blipFill>
            </p:spPr>
            <p:txBody>
              <a:bodyPr/>
              <a:lstStyle/>
              <a:p>
                <a:r>
                  <a:rPr lang="en-US">
                    <a:noFill/>
                  </a:rPr>
                  <a:t> </a:t>
                </a:r>
              </a:p>
            </p:txBody>
          </p:sp>
        </mc:Fallback>
      </mc:AlternateContent>
      <p:pic>
        <p:nvPicPr>
          <p:cNvPr id="11268" name="Picture 4" descr="who_radio_tower_at_mitchellville_1954_76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425" y="2457450"/>
            <a:ext cx="29400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28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07-08 Hearing and Ultrasound</a:t>
            </a:r>
          </a:p>
        </p:txBody>
      </p:sp>
      <p:sp>
        <p:nvSpPr>
          <p:cNvPr id="2" name="Content Placeholder 1"/>
          <p:cNvSpPr>
            <a:spLocks noGrp="1"/>
          </p:cNvSpPr>
          <p:nvPr>
            <p:ph sz="quarter" idx="13"/>
          </p:nvPr>
        </p:nvSpPr>
        <p:spPr/>
        <p:txBody>
          <a:bodyPr/>
          <a:lstStyle/>
          <a:p>
            <a:r>
              <a:rPr lang="en-US" dirty="0"/>
              <a:t>Calculate the intensity reflection coefficient of ultrasound when going from water to fat tissue (like a baby in the womb).</a:t>
            </a:r>
          </a:p>
          <a:p>
            <a:r>
              <a:rPr lang="en-US" i="1" dirty="0"/>
              <a:t>a</a:t>
            </a:r>
            <a:r>
              <a:rPr lang="en-US" dirty="0"/>
              <a:t> = 0.00317</a:t>
            </a:r>
          </a:p>
          <a:p>
            <a:r>
              <a:rPr lang="en-US" dirty="0"/>
              <a:t>This means 0.317% of the sound is reflected.</a:t>
            </a:r>
          </a:p>
          <a:p>
            <a:endParaRPr lang="en-US" dirty="0"/>
          </a:p>
        </p:txBody>
      </p:sp>
    </p:spTree>
    <p:extLst>
      <p:ext uri="{BB962C8B-B14F-4D97-AF65-F5344CB8AC3E}">
        <p14:creationId xmlns:p14="http://schemas.microsoft.com/office/powerpoint/2010/main" val="25432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a:defRPr/>
            </a:pPr>
            <a:r>
              <a:rPr lang="en-US" dirty="0"/>
              <a:t>07-08 Hearing and Ultrasound</a:t>
            </a:r>
          </a:p>
        </p:txBody>
      </p:sp>
      <p:sp>
        <p:nvSpPr>
          <p:cNvPr id="2" name="Content Placeholder 1"/>
          <p:cNvSpPr>
            <a:spLocks noGrp="1"/>
          </p:cNvSpPr>
          <p:nvPr>
            <p:ph sz="quarter" idx="13"/>
          </p:nvPr>
        </p:nvSpPr>
        <p:spPr/>
        <p:txBody>
          <a:bodyPr/>
          <a:lstStyle/>
          <a:p>
            <a:pPr marL="0" indent="0">
              <a:lnSpc>
                <a:spcPct val="90000"/>
              </a:lnSpc>
              <a:buNone/>
              <a:defRPr/>
            </a:pPr>
            <a:r>
              <a:rPr lang="en-US" dirty="0" err="1"/>
              <a:t>Cavitron</a:t>
            </a:r>
            <a:r>
              <a:rPr lang="en-US" dirty="0"/>
              <a:t> Ultra Surgical Aspirator</a:t>
            </a:r>
          </a:p>
          <a:p>
            <a:pPr>
              <a:lnSpc>
                <a:spcPct val="90000"/>
              </a:lnSpc>
              <a:defRPr/>
            </a:pPr>
            <a:r>
              <a:rPr lang="en-US" dirty="0"/>
              <a:t>Used to remove inoperable brain tumors</a:t>
            </a:r>
          </a:p>
          <a:p>
            <a:pPr>
              <a:lnSpc>
                <a:spcPct val="90000"/>
              </a:lnSpc>
              <a:defRPr/>
            </a:pPr>
            <a:endParaRPr lang="en-US" dirty="0"/>
          </a:p>
          <a:p>
            <a:pPr>
              <a:lnSpc>
                <a:spcPct val="90000"/>
              </a:lnSpc>
              <a:defRPr/>
            </a:pPr>
            <a:r>
              <a:rPr lang="en-US" dirty="0"/>
              <a:t>Tip of instrument vibrates at 23 kHz</a:t>
            </a:r>
          </a:p>
          <a:p>
            <a:pPr>
              <a:lnSpc>
                <a:spcPct val="90000"/>
              </a:lnSpc>
              <a:defRPr/>
            </a:pPr>
            <a:endParaRPr lang="en-US" dirty="0"/>
          </a:p>
          <a:p>
            <a:pPr>
              <a:lnSpc>
                <a:spcPct val="90000"/>
              </a:lnSpc>
              <a:defRPr/>
            </a:pPr>
            <a:r>
              <a:rPr lang="en-US" dirty="0"/>
              <a:t>Shatters tumor tissue that comes in contact</a:t>
            </a:r>
          </a:p>
          <a:p>
            <a:pPr>
              <a:lnSpc>
                <a:spcPct val="90000"/>
              </a:lnSpc>
              <a:defRPr/>
            </a:pPr>
            <a:endParaRPr lang="en-US" dirty="0"/>
          </a:p>
          <a:p>
            <a:pPr>
              <a:lnSpc>
                <a:spcPct val="90000"/>
              </a:lnSpc>
              <a:defRPr/>
            </a:pPr>
            <a:r>
              <a:rPr lang="en-US" dirty="0"/>
              <a:t>Better precision than a knife</a:t>
            </a:r>
          </a:p>
          <a:p>
            <a:endParaRPr lang="en-US" dirty="0"/>
          </a:p>
        </p:txBody>
      </p:sp>
    </p:spTree>
    <p:extLst>
      <p:ext uri="{BB962C8B-B14F-4D97-AF65-F5344CB8AC3E}">
        <p14:creationId xmlns:p14="http://schemas.microsoft.com/office/powerpoint/2010/main" val="81632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pPr>
              <a:defRPr/>
            </a:pPr>
            <a:r>
              <a:rPr lang="en-US" sz="3600" dirty="0"/>
              <a:t>07-08 Hearing and Ultrasound</a:t>
            </a:r>
            <a:endParaRPr lang="en-US" sz="4000" dirty="0"/>
          </a:p>
        </p:txBody>
      </p:sp>
      <p:sp>
        <p:nvSpPr>
          <p:cNvPr id="2" name="Content Placeholder 1"/>
          <p:cNvSpPr>
            <a:spLocks noGrp="1"/>
          </p:cNvSpPr>
          <p:nvPr>
            <p:ph sz="quarter" idx="13"/>
          </p:nvPr>
        </p:nvSpPr>
        <p:spPr/>
        <p:txBody>
          <a:bodyPr>
            <a:normAutofit/>
          </a:bodyPr>
          <a:lstStyle/>
          <a:p>
            <a:pPr marL="0" indent="0">
              <a:buNone/>
              <a:defRPr/>
            </a:pPr>
            <a:r>
              <a:rPr lang="en-US" dirty="0"/>
              <a:t>High-Intensity Focused Ultrasound</a:t>
            </a:r>
          </a:p>
          <a:p>
            <a:pPr>
              <a:defRPr/>
            </a:pPr>
            <a:r>
              <a:rPr lang="en-US" dirty="0"/>
              <a:t>Sound is focused on a region of the body.  </a:t>
            </a:r>
          </a:p>
          <a:p>
            <a:pPr>
              <a:defRPr/>
            </a:pPr>
            <a:r>
              <a:rPr lang="en-US" dirty="0"/>
              <a:t>The waves entering the body don’t do damage</a:t>
            </a:r>
          </a:p>
          <a:p>
            <a:pPr>
              <a:defRPr/>
            </a:pPr>
            <a:r>
              <a:rPr lang="en-US" dirty="0"/>
              <a:t>Only damage done where focused (like sun and magnifying glass)</a:t>
            </a:r>
          </a:p>
          <a:p>
            <a:pPr>
              <a:defRPr/>
            </a:pPr>
            <a:r>
              <a:rPr lang="en-US" dirty="0"/>
              <a:t>The focused energy at target causes heating which kills abnormal cells</a:t>
            </a:r>
          </a:p>
          <a:p>
            <a:endParaRPr lang="en-US" dirty="0"/>
          </a:p>
        </p:txBody>
      </p:sp>
    </p:spTree>
    <p:extLst>
      <p:ext uri="{BB962C8B-B14F-4D97-AF65-F5344CB8AC3E}">
        <p14:creationId xmlns:p14="http://schemas.microsoft.com/office/powerpoint/2010/main" val="17539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a:defRPr/>
            </a:pPr>
            <a:r>
              <a:rPr lang="en-US" dirty="0"/>
              <a:t>07-08 Hearing and Ultrasound</a:t>
            </a:r>
          </a:p>
        </p:txBody>
      </p:sp>
      <p:sp>
        <p:nvSpPr>
          <p:cNvPr id="2" name="Content Placeholder 1"/>
          <p:cNvSpPr>
            <a:spLocks noGrp="1"/>
          </p:cNvSpPr>
          <p:nvPr>
            <p:ph sz="quarter" idx="13"/>
          </p:nvPr>
        </p:nvSpPr>
        <p:spPr/>
        <p:txBody>
          <a:bodyPr/>
          <a:lstStyle/>
          <a:p>
            <a:pPr marL="0" indent="0">
              <a:lnSpc>
                <a:spcPct val="90000"/>
              </a:lnSpc>
              <a:buNone/>
              <a:defRPr/>
            </a:pPr>
            <a:r>
              <a:rPr lang="en-US" dirty="0"/>
              <a:t>Doppler Flow Meter</a:t>
            </a:r>
          </a:p>
          <a:p>
            <a:pPr>
              <a:lnSpc>
                <a:spcPct val="90000"/>
              </a:lnSpc>
              <a:defRPr/>
            </a:pPr>
            <a:r>
              <a:rPr lang="en-US" dirty="0"/>
              <a:t>Transmitter and receiver placed on skin</a:t>
            </a:r>
          </a:p>
          <a:p>
            <a:pPr>
              <a:lnSpc>
                <a:spcPct val="90000"/>
              </a:lnSpc>
              <a:defRPr/>
            </a:pPr>
            <a:r>
              <a:rPr lang="en-US" dirty="0"/>
              <a:t>High frequency sound emitted</a:t>
            </a:r>
          </a:p>
          <a:p>
            <a:pPr>
              <a:lnSpc>
                <a:spcPct val="90000"/>
              </a:lnSpc>
              <a:defRPr/>
            </a:pPr>
            <a:r>
              <a:rPr lang="en-US" dirty="0"/>
              <a:t>Sound reflects off of blood cells</a:t>
            </a:r>
          </a:p>
          <a:p>
            <a:pPr>
              <a:lnSpc>
                <a:spcPct val="90000"/>
              </a:lnSpc>
              <a:defRPr/>
            </a:pPr>
            <a:r>
              <a:rPr lang="en-US" dirty="0"/>
              <a:t>Since cells are moving, Doppler effect exists</a:t>
            </a:r>
          </a:p>
          <a:p>
            <a:pPr>
              <a:lnSpc>
                <a:spcPct val="90000"/>
              </a:lnSpc>
              <a:defRPr/>
            </a:pPr>
            <a:r>
              <a:rPr lang="en-US" dirty="0"/>
              <a:t>Computer can find rate of flow by counting the returned frequency</a:t>
            </a:r>
          </a:p>
          <a:p>
            <a:pPr>
              <a:lnSpc>
                <a:spcPct val="90000"/>
              </a:lnSpc>
              <a:defRPr/>
            </a:pPr>
            <a:r>
              <a:rPr lang="en-US" dirty="0"/>
              <a:t>Used to find areas of narrowed blood vessels </a:t>
            </a:r>
          </a:p>
          <a:p>
            <a:pPr>
              <a:lnSpc>
                <a:spcPct val="90000"/>
              </a:lnSpc>
              <a:defRPr/>
            </a:pPr>
            <a:r>
              <a:rPr lang="en-US" dirty="0"/>
              <a:t>Narrowest area </a:t>
            </a:r>
            <a:r>
              <a:rPr lang="en-US" dirty="0">
                <a:sym typeface="Wingdings" pitchFamily="2" charset="2"/>
              </a:rPr>
              <a:t> fastest flow</a:t>
            </a:r>
            <a:endParaRPr lang="en-US" dirty="0"/>
          </a:p>
          <a:p>
            <a:endParaRPr lang="en-US" dirty="0"/>
          </a:p>
        </p:txBody>
      </p:sp>
    </p:spTree>
    <p:extLst>
      <p:ext uri="{BB962C8B-B14F-4D97-AF65-F5344CB8AC3E}">
        <p14:creationId xmlns:p14="http://schemas.microsoft.com/office/powerpoint/2010/main" val="92187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07-08 Homework</a:t>
            </a:r>
          </a:p>
        </p:txBody>
      </p:sp>
      <p:sp>
        <p:nvSpPr>
          <p:cNvPr id="5" name="Content Placeholder 4"/>
          <p:cNvSpPr>
            <a:spLocks noGrp="1"/>
          </p:cNvSpPr>
          <p:nvPr>
            <p:ph sz="quarter" idx="13"/>
          </p:nvPr>
        </p:nvSpPr>
        <p:spPr/>
        <p:txBody>
          <a:bodyPr/>
          <a:lstStyle/>
          <a:p>
            <a:r>
              <a:rPr lang="en-US" dirty="0"/>
              <a:t>Applying science is called engineering.</a:t>
            </a:r>
          </a:p>
          <a:p>
            <a:endParaRPr lang="en-US" dirty="0"/>
          </a:p>
        </p:txBody>
      </p:sp>
      <p:sp>
        <p:nvSpPr>
          <p:cNvPr id="6" name="Content Placeholder 5"/>
          <p:cNvSpPr>
            <a:spLocks noGrp="1"/>
          </p:cNvSpPr>
          <p:nvPr>
            <p:ph sz="quarter" idx="14"/>
          </p:nvPr>
        </p:nvSpPr>
        <p:spPr/>
        <p:txBody>
          <a:bodyPr/>
          <a:lstStyle/>
          <a:p>
            <a:endParaRPr lang="en-US"/>
          </a:p>
        </p:txBody>
      </p:sp>
    </p:spTree>
    <p:extLst>
      <p:ext uri="{BB962C8B-B14F-4D97-AF65-F5344CB8AC3E}">
        <p14:creationId xmlns:p14="http://schemas.microsoft.com/office/powerpoint/2010/main" val="1470740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Autofit/>
          </a:bodyPr>
          <a:lstStyle/>
          <a:p>
            <a:pPr>
              <a:defRPr/>
            </a:pPr>
            <a:r>
              <a:rPr lang="en-US" sz="3600" dirty="0"/>
              <a:t>07-01 Waves</a:t>
            </a:r>
          </a:p>
        </p:txBody>
      </p:sp>
      <p:sp>
        <p:nvSpPr>
          <p:cNvPr id="2" name="Content Placeholder 1"/>
          <p:cNvSpPr>
            <a:spLocks noGrp="1"/>
          </p:cNvSpPr>
          <p:nvPr>
            <p:ph sz="quarter" idx="13"/>
          </p:nvPr>
        </p:nvSpPr>
        <p:spPr/>
        <p:txBody>
          <a:bodyPr/>
          <a:lstStyle/>
          <a:p>
            <a:pPr>
              <a:defRPr/>
            </a:pPr>
            <a:r>
              <a:rPr lang="en-US" dirty="0"/>
              <a:t>You are sitting on the beach and notice that a seagull floating on the water moves up and down 15 times in 1 minute.  What is the frequency of the water waves?</a:t>
            </a:r>
          </a:p>
          <a:p>
            <a:pPr>
              <a:defRPr/>
            </a:pPr>
            <a:endParaRPr lang="en-US" dirty="0"/>
          </a:p>
          <a:p>
            <a:pPr>
              <a:defRPr/>
            </a:pPr>
            <a:r>
              <a:rPr lang="en-US" dirty="0"/>
              <a:t> </a:t>
            </a:r>
            <a:r>
              <a:rPr lang="en-US" i="1" dirty="0"/>
              <a:t>f</a:t>
            </a:r>
            <a:r>
              <a:rPr lang="en-US" dirty="0"/>
              <a:t> = 0.25 Hz</a:t>
            </a:r>
          </a:p>
          <a:p>
            <a:endParaRPr lang="en-US" dirty="0"/>
          </a:p>
        </p:txBody>
      </p:sp>
      <p:pic>
        <p:nvPicPr>
          <p:cNvPr id="12292" name="Picture 4" descr="seagull swi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828925"/>
            <a:ext cx="32766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27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07-01 Homework</a:t>
            </a:r>
          </a:p>
        </p:txBody>
      </p:sp>
      <p:sp>
        <p:nvSpPr>
          <p:cNvPr id="2" name="Content Placeholder 1"/>
          <p:cNvSpPr>
            <a:spLocks noGrp="1"/>
          </p:cNvSpPr>
          <p:nvPr>
            <p:ph sz="quarter" idx="13"/>
          </p:nvPr>
        </p:nvSpPr>
        <p:spPr/>
        <p:txBody>
          <a:bodyPr/>
          <a:lstStyle/>
          <a:p>
            <a:r>
              <a:rPr lang="en-US" dirty="0"/>
              <a:t>Wave hello to some exercises.</a:t>
            </a:r>
          </a:p>
          <a:p>
            <a:endParaRPr lang="en-US" dirty="0"/>
          </a:p>
          <a:p>
            <a:r>
              <a:rPr lang="en-US" dirty="0"/>
              <a:t>Read 16.1, 16.3</a:t>
            </a:r>
          </a:p>
          <a:p>
            <a:endParaRPr lang="en-US" dirty="0"/>
          </a:p>
        </p:txBody>
      </p:sp>
      <p:sp>
        <p:nvSpPr>
          <p:cNvPr id="6" name="Content Placeholder 5"/>
          <p:cNvSpPr>
            <a:spLocks noGrp="1"/>
          </p:cNvSpPr>
          <p:nvPr>
            <p:ph sz="quarter" idx="14"/>
          </p:nvPr>
        </p:nvSpPr>
        <p:spPr/>
        <p:txBody>
          <a:bodyPr/>
          <a:lstStyle/>
          <a:p>
            <a:endParaRPr lang="en-US"/>
          </a:p>
        </p:txBody>
      </p:sp>
    </p:spTree>
    <p:extLst>
      <p:ext uri="{BB962C8B-B14F-4D97-AF65-F5344CB8AC3E}">
        <p14:creationId xmlns:p14="http://schemas.microsoft.com/office/powerpoint/2010/main" val="3056486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2F7C-5E58-406B-99B5-4B4C5507432A}"/>
              </a:ext>
            </a:extLst>
          </p:cNvPr>
          <p:cNvSpPr>
            <a:spLocks noGrp="1"/>
          </p:cNvSpPr>
          <p:nvPr>
            <p:ph type="title"/>
          </p:nvPr>
        </p:nvSpPr>
        <p:spPr/>
        <p:txBody>
          <a:bodyPr/>
          <a:lstStyle/>
          <a:p>
            <a:r>
              <a:rPr lang="en-US" dirty="0"/>
              <a:t>07-02 Hooke’s Law and Simple Harmonic Motion</a:t>
            </a:r>
          </a:p>
        </p:txBody>
      </p:sp>
      <p:sp>
        <p:nvSpPr>
          <p:cNvPr id="3" name="Text Placeholder 2">
            <a:extLst>
              <a:ext uri="{FF2B5EF4-FFF2-40B4-BE49-F238E27FC236}">
                <a16:creationId xmlns:a16="http://schemas.microsoft.com/office/drawing/2014/main" id="{979A1D51-1994-41F2-9EC0-D8E8EBE5AD68}"/>
              </a:ext>
            </a:extLst>
          </p:cNvPr>
          <p:cNvSpPr>
            <a:spLocks noGrp="1"/>
          </p:cNvSpPr>
          <p:nvPr>
            <p:ph type="body" idx="1"/>
          </p:nvPr>
        </p:nvSpPr>
        <p:spPr/>
        <p:txBody>
          <a:bodyPr>
            <a:normAutofit lnSpcReduction="10000"/>
          </a:bodyPr>
          <a:lstStyle/>
          <a:p>
            <a:r>
              <a:rPr lang="en-US" dirty="0"/>
              <a:t>In this lesson you will…</a:t>
            </a:r>
          </a:p>
          <a:p>
            <a:r>
              <a:rPr lang="en-US" dirty="0"/>
              <a:t>• Explain Newton’s third law of motion with respect to stress and deformation.</a:t>
            </a:r>
          </a:p>
          <a:p>
            <a:r>
              <a:rPr lang="en-US" dirty="0"/>
              <a:t>• Describe the restoration of force and displacement.</a:t>
            </a:r>
          </a:p>
          <a:p>
            <a:r>
              <a:rPr lang="en-US" dirty="0"/>
              <a:t>• Calculate the energy in Hook’s Law of deformation, and the stored energy in a string.</a:t>
            </a:r>
          </a:p>
          <a:p>
            <a:r>
              <a:rPr lang="es-ES" dirty="0"/>
              <a:t>• Describe a simple </a:t>
            </a:r>
            <a:r>
              <a:rPr lang="es-ES" dirty="0" err="1"/>
              <a:t>harmonic</a:t>
            </a:r>
            <a:r>
              <a:rPr lang="es-ES" dirty="0"/>
              <a:t> </a:t>
            </a:r>
            <a:r>
              <a:rPr lang="es-ES" dirty="0" err="1"/>
              <a:t>oscillator</a:t>
            </a:r>
            <a:r>
              <a:rPr lang="es-ES" dirty="0"/>
              <a:t>.</a:t>
            </a:r>
          </a:p>
          <a:p>
            <a:r>
              <a:rPr lang="en-US" dirty="0"/>
              <a:t>• Explain the link between simple harmonic motion and waves.</a:t>
            </a:r>
          </a:p>
        </p:txBody>
      </p:sp>
    </p:spTree>
    <p:extLst>
      <p:ext uri="{BB962C8B-B14F-4D97-AF65-F5344CB8AC3E}">
        <p14:creationId xmlns:p14="http://schemas.microsoft.com/office/powerpoint/2010/main" val="3970969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07-02 Lab</a:t>
            </a:r>
          </a:p>
        </p:txBody>
      </p:sp>
      <p:sp>
        <p:nvSpPr>
          <p:cNvPr id="3" name="Content Placeholder 2"/>
          <p:cNvSpPr>
            <a:spLocks noGrp="1"/>
          </p:cNvSpPr>
          <p:nvPr>
            <p:ph sz="quarter" idx="13"/>
          </p:nvPr>
        </p:nvSpPr>
        <p:spPr/>
        <p:txBody>
          <a:bodyPr/>
          <a:lstStyle/>
          <a:p>
            <a:r>
              <a:rPr lang="en-US" dirty="0"/>
              <a:t>Do the 07-02 Simple Harmonic Motion Lab</a:t>
            </a:r>
          </a:p>
        </p:txBody>
      </p:sp>
    </p:spTree>
    <p:extLst>
      <p:ext uri="{BB962C8B-B14F-4D97-AF65-F5344CB8AC3E}">
        <p14:creationId xmlns:p14="http://schemas.microsoft.com/office/powerpoint/2010/main" val="3519574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07-02 Hooke’s Law and Simple Harmonic Motion</a:t>
            </a:r>
          </a:p>
        </p:txBody>
      </p:sp>
      <p:sp>
        <p:nvSpPr>
          <p:cNvPr id="4" name="Content Placeholder 3"/>
          <p:cNvSpPr>
            <a:spLocks noGrp="1"/>
          </p:cNvSpPr>
          <p:nvPr>
            <p:ph sz="quarter" idx="13"/>
          </p:nvPr>
        </p:nvSpPr>
        <p:spPr/>
        <p:txBody>
          <a:bodyPr/>
          <a:lstStyle/>
          <a:p>
            <a:r>
              <a:rPr lang="en-US" dirty="0"/>
              <a:t>A mass is hung from a spring</a:t>
            </a:r>
          </a:p>
          <a:p>
            <a:r>
              <a:rPr lang="en-US" dirty="0"/>
              <a:t>If it just hangs, it is at equilibrium position</a:t>
            </a:r>
          </a:p>
          <a:p>
            <a:r>
              <a:rPr lang="en-US" dirty="0"/>
              <a:t>If stretched and released, it bounced up and down</a:t>
            </a:r>
          </a:p>
          <a:p>
            <a:endParaRPr lang="en-US" dirty="0"/>
          </a:p>
        </p:txBody>
      </p:sp>
      <p:sp>
        <p:nvSpPr>
          <p:cNvPr id="5" name="Content Placeholder 4"/>
          <p:cNvSpPr>
            <a:spLocks noGrp="1"/>
          </p:cNvSpPr>
          <p:nvPr>
            <p:ph sz="quarter" idx="14"/>
          </p:nvPr>
        </p:nvSpPr>
        <p:spPr/>
        <p:txBody>
          <a:bodyPr/>
          <a:lstStyle/>
          <a:p>
            <a:endParaRPr lang="en-US"/>
          </a:p>
        </p:txBody>
      </p:sp>
      <p:pic>
        <p:nvPicPr>
          <p:cNvPr id="6" name="Picture 2"/>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t="63028"/>
          <a:stretch/>
        </p:blipFill>
        <p:spPr bwMode="auto">
          <a:xfrm>
            <a:off x="5105400" y="1187450"/>
            <a:ext cx="4038600" cy="238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9" b="79151"/>
          <a:stretch/>
        </p:blipFill>
        <p:spPr bwMode="auto">
          <a:xfrm>
            <a:off x="5105401" y="3669030"/>
            <a:ext cx="4038600" cy="13518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84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07-02 Hooke’s Law and Simple Harmonic Motion</a:t>
            </a:r>
          </a:p>
        </p:txBody>
      </p:sp>
      <mc:AlternateContent xmlns:mc="http://schemas.openxmlformats.org/markup-compatibility/2006" xmlns:a14="http://schemas.microsoft.com/office/drawing/2010/main">
        <mc:Choice Requires="a14">
          <p:sp>
            <p:nvSpPr>
              <p:cNvPr id="4" name="Content Placeholder 3"/>
              <p:cNvSpPr>
                <a:spLocks noGrp="1"/>
              </p:cNvSpPr>
              <p:nvPr>
                <p:ph sz="quarter" idx="13"/>
              </p:nvPr>
            </p:nvSpPr>
            <p:spPr>
              <a:xfrm>
                <a:off x="0" y="1276350"/>
                <a:ext cx="5029200" cy="3867150"/>
              </a:xfrm>
            </p:spPr>
            <p:txBody>
              <a:bodyPr>
                <a:normAutofit fontScale="85000" lnSpcReduction="20000"/>
              </a:bodyPr>
              <a:lstStyle/>
              <a:p>
                <a:r>
                  <a:rPr lang="en-US" dirty="0"/>
                  <a:t>Hooke’s Law</a:t>
                </a:r>
              </a:p>
              <a:p>
                <a:pPr marL="0" indent="0">
                  <a:buNone/>
                </a:pPr>
                <a14:m>
                  <m:oMathPara xmlns:m="http://schemas.openxmlformats.org/officeDocument/2006/math">
                    <m:oMathParaPr>
                      <m:jc m:val="centerGroup"/>
                    </m:oMathParaPr>
                    <m:oMath xmlns:m="http://schemas.openxmlformats.org/officeDocument/2006/math">
                      <m:r>
                        <a:rPr lang="en-US" i="1">
                          <a:latin typeface="Cambria Math"/>
                        </a:rPr>
                        <m:t>𝐹</m:t>
                      </m:r>
                      <m:r>
                        <a:rPr lang="en-US" i="1">
                          <a:latin typeface="Cambria Math"/>
                        </a:rPr>
                        <m:t>=−</m:t>
                      </m:r>
                      <m:r>
                        <a:rPr lang="en-US" i="1">
                          <a:latin typeface="Cambria Math"/>
                        </a:rPr>
                        <m:t>𝑘𝑥</m:t>
                      </m:r>
                    </m:oMath>
                  </m:oMathPara>
                </a14:m>
                <a:endParaRPr lang="en-US" dirty="0"/>
              </a:p>
              <a:p>
                <a:r>
                  <a:rPr lang="en-US" dirty="0"/>
                  <a:t>F = restoring force</a:t>
                </a:r>
              </a:p>
              <a:p>
                <a:r>
                  <a:rPr lang="en-US" dirty="0"/>
                  <a:t>x = distance displaced</a:t>
                </a:r>
              </a:p>
              <a:p>
                <a:r>
                  <a:rPr lang="en-US" dirty="0"/>
                  <a:t>k = spring constant</a:t>
                </a:r>
              </a:p>
              <a:p>
                <a:endParaRPr lang="en-US" dirty="0"/>
              </a:p>
              <a:p>
                <a:r>
                  <a:rPr lang="en-US" dirty="0"/>
                  <a:t>Force will pull the mass back toward equilibrium</a:t>
                </a:r>
              </a:p>
              <a:p>
                <a:r>
                  <a:rPr lang="en-US" dirty="0"/>
                  <a:t>As mass gets to equilibrium, it has momentum, so it continues past</a:t>
                </a:r>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quarter" idx="13"/>
              </p:nvPr>
            </p:nvSpPr>
            <p:spPr>
              <a:xfrm>
                <a:off x="0" y="1276350"/>
                <a:ext cx="5029200" cy="3867150"/>
              </a:xfrm>
              <a:blipFill>
                <a:blip r:embed="rId3"/>
                <a:stretch>
                  <a:fillRect l="-1455" t="-1260" b="-2047"/>
                </a:stretch>
              </a:blipFill>
            </p:spPr>
            <p:txBody>
              <a:bodyPr/>
              <a:lstStyle/>
              <a:p>
                <a:r>
                  <a:rPr lang="en-US">
                    <a:noFill/>
                  </a:rPr>
                  <a:t> </a:t>
                </a:r>
              </a:p>
            </p:txBody>
          </p:sp>
        </mc:Fallback>
      </mc:AlternateContent>
      <p:pic>
        <p:nvPicPr>
          <p:cNvPr id="5" name="Picture 2"/>
          <p:cNvPicPr>
            <a:picLocks noGrp="1" noChangeAspect="1" noChangeArrowheads="1"/>
          </p:cNvPicPr>
          <p:nvPr>
            <p:ph sz="half" idx="4294967295"/>
          </p:nvPr>
        </p:nvPicPr>
        <p:blipFill rotWithShape="1">
          <a:blip r:embed="rId4">
            <a:extLst>
              <a:ext uri="{28A0092B-C50C-407E-A947-70E740481C1C}">
                <a14:useLocalDpi xmlns:a14="http://schemas.microsoft.com/office/drawing/2010/main" val="0"/>
              </a:ext>
            </a:extLst>
          </a:blip>
          <a:srcRect t="63028"/>
          <a:stretch/>
        </p:blipFill>
        <p:spPr bwMode="auto">
          <a:xfrm>
            <a:off x="5105400" y="1187450"/>
            <a:ext cx="4038600" cy="238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92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07-02 Hooke’s Law and Simple Harmonic Motion</a:t>
            </a:r>
          </a:p>
        </p:txBody>
      </p:sp>
      <mc:AlternateContent xmlns:mc="http://schemas.openxmlformats.org/markup-compatibility/2006" xmlns:a14="http://schemas.microsoft.com/office/drawing/2010/main">
        <mc:Choice Requires="a14">
          <p:sp>
            <p:nvSpPr>
              <p:cNvPr id="4" name="Content Placeholder 3"/>
              <p:cNvSpPr>
                <a:spLocks noGrp="1"/>
              </p:cNvSpPr>
              <p:nvPr>
                <p:ph sz="quarter" idx="13"/>
              </p:nvPr>
            </p:nvSpPr>
            <p:spPr/>
            <p:txBody>
              <a:bodyPr/>
              <a:lstStyle/>
              <a:p>
                <a:r>
                  <a:rPr lang="en-US" dirty="0"/>
                  <a:t>Energy in Hooke’s Law</a:t>
                </a:r>
              </a:p>
              <a:p>
                <a:pPr lvl="1"/>
                <a:r>
                  <a:rPr lang="en-US" dirty="0"/>
                  <a:t>Since a force acts over a distance, work is done</a:t>
                </a:r>
              </a:p>
              <a:p>
                <a:pPr marL="457200" lvl="1" indent="0">
                  <a:buNone/>
                </a:pPr>
                <a14:m>
                  <m:oMathPara xmlns:m="http://schemas.openxmlformats.org/officeDocument/2006/math">
                    <m:oMathParaPr>
                      <m:jc m:val="centerGroup"/>
                    </m:oMathParaPr>
                    <m:oMath xmlns:m="http://schemas.openxmlformats.org/officeDocument/2006/math">
                      <m:r>
                        <a:rPr lang="en-US" i="1">
                          <a:latin typeface="Cambria Math"/>
                        </a:rPr>
                        <m:t>𝑃</m:t>
                      </m:r>
                      <m:sSub>
                        <m:sSubPr>
                          <m:ctrlPr>
                            <a:rPr lang="en-US" i="1">
                              <a:latin typeface="Cambria Math" panose="02040503050406030204" pitchFamily="18" charset="0"/>
                            </a:rPr>
                          </m:ctrlPr>
                        </m:sSubPr>
                        <m:e>
                          <m:r>
                            <a:rPr lang="en-US" i="1">
                              <a:latin typeface="Cambria Math"/>
                            </a:rPr>
                            <m:t>𝐸</m:t>
                          </m:r>
                        </m:e>
                        <m:sub>
                          <m:r>
                            <a:rPr lang="en-US" i="1">
                              <a:latin typeface="Cambria Math"/>
                            </a:rPr>
                            <m:t>𝑒𝑙</m:t>
                          </m:r>
                        </m:sub>
                      </m:sSub>
                      <m:r>
                        <a:rPr lang="en-US" i="1">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2</m:t>
                          </m:r>
                        </m:den>
                      </m:f>
                      <m:r>
                        <a:rPr lang="en-US" i="1">
                          <a:latin typeface="Cambria Math"/>
                        </a:rPr>
                        <m:t>𝑘</m:t>
                      </m:r>
                      <m:sSup>
                        <m:sSupPr>
                          <m:ctrlPr>
                            <a:rPr lang="en-US" i="1">
                              <a:latin typeface="Cambria Math" panose="02040503050406030204" pitchFamily="18" charset="0"/>
                            </a:rPr>
                          </m:ctrlPr>
                        </m:sSupPr>
                        <m:e>
                          <m:r>
                            <a:rPr lang="en-US" i="1">
                              <a:latin typeface="Cambria Math"/>
                            </a:rPr>
                            <m:t>𝑥</m:t>
                          </m:r>
                        </m:e>
                        <m:sup>
                          <m:r>
                            <a:rPr lang="en-US" i="1">
                              <a:latin typeface="Cambria Math"/>
                            </a:rPr>
                            <m:t>2</m:t>
                          </m:r>
                        </m:sup>
                      </m:sSup>
                    </m:oMath>
                  </m:oMathPara>
                </a14:m>
                <a:endParaRPr lang="en-US" dirty="0"/>
              </a:p>
              <a:p>
                <a:pPr lvl="1"/>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quarter" idx="13"/>
              </p:nvPr>
            </p:nvSpPr>
            <p:spPr>
              <a:blipFill>
                <a:blip r:embed="rId3"/>
                <a:stretch>
                  <a:fillRect l="-1067" t="-1043"/>
                </a:stretch>
              </a:blipFill>
            </p:spPr>
            <p:txBody>
              <a:bodyPr/>
              <a:lstStyle/>
              <a:p>
                <a:r>
                  <a:rPr lang="en-US">
                    <a:noFill/>
                  </a:rPr>
                  <a:t> </a:t>
                </a:r>
              </a:p>
            </p:txBody>
          </p:sp>
        </mc:Fallback>
      </mc:AlternateContent>
    </p:spTree>
    <p:extLst>
      <p:ext uri="{BB962C8B-B14F-4D97-AF65-F5344CB8AC3E}">
        <p14:creationId xmlns:p14="http://schemas.microsoft.com/office/powerpoint/2010/main" val="17060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07-02 Hooke’s Law and Simple Harmonic Motion</a:t>
            </a:r>
          </a:p>
        </p:txBody>
      </p:sp>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3" y="1276350"/>
                <a:ext cx="9144003" cy="3733800"/>
              </a:xfrm>
            </p:spPr>
            <p:txBody>
              <a:bodyPr>
                <a:normAutofit/>
              </a:bodyPr>
              <a:lstStyle/>
              <a:p>
                <a:r>
                  <a:rPr lang="en-US" dirty="0"/>
                  <a:t>A Nerf dart gun uses a spring to launch a dart. If it takes 24 N of force to compress the spring 6 cm, what is the spring constant? How much potential energy does it contain?</a:t>
                </a:r>
              </a:p>
              <a:p>
                <a:endParaRPr lang="en-US" dirty="0"/>
              </a:p>
              <a:p>
                <a:endParaRPr lang="en-US" dirty="0"/>
              </a:p>
              <a:p>
                <a:endParaRPr lang="en-US" dirty="0"/>
              </a:p>
              <a:p>
                <a14:m>
                  <m:oMath xmlns:m="http://schemas.openxmlformats.org/officeDocument/2006/math">
                    <m:r>
                      <a:rPr lang="en-US" i="1">
                        <a:latin typeface="Cambria Math"/>
                      </a:rPr>
                      <m:t>𝑃</m:t>
                    </m:r>
                    <m:sSub>
                      <m:sSubPr>
                        <m:ctrlPr>
                          <a:rPr lang="en-US" i="1">
                            <a:latin typeface="Cambria Math" panose="02040503050406030204" pitchFamily="18" charset="0"/>
                          </a:rPr>
                        </m:ctrlPr>
                      </m:sSubPr>
                      <m:e>
                        <m:r>
                          <a:rPr lang="en-US" i="1">
                            <a:latin typeface="Cambria Math"/>
                          </a:rPr>
                          <m:t>𝐸</m:t>
                        </m:r>
                      </m:e>
                      <m:sub>
                        <m:r>
                          <a:rPr lang="en-US" i="1">
                            <a:latin typeface="Cambria Math"/>
                          </a:rPr>
                          <m:t>𝑒𝑙</m:t>
                        </m:r>
                      </m:sub>
                    </m:sSub>
                    <m:r>
                      <a:rPr lang="en-US" i="1">
                        <a:latin typeface="Cambria Math"/>
                      </a:rPr>
                      <m:t>=0.72 </m:t>
                    </m:r>
                    <m:r>
                      <a:rPr lang="en-US" i="1">
                        <a:latin typeface="Cambria Math"/>
                      </a:rPr>
                      <m:t>𝐽</m:t>
                    </m:r>
                  </m:oMath>
                </a14:m>
                <a:endParaRPr lang="en-US" dirty="0"/>
              </a:p>
              <a:p>
                <a:endParaRPr lang="en-US" dirty="0"/>
              </a:p>
              <a:p>
                <a:endParaRPr lang="en-US" dirty="0"/>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3" y="1276350"/>
                <a:ext cx="9144003" cy="3733800"/>
              </a:xfrm>
              <a:blipFill>
                <a:blip r:embed="rId3"/>
                <a:stretch>
                  <a:fillRect l="-1067" t="-979"/>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2857" l="2879" r="95455"/>
                    </a14:imgEffect>
                  </a14:imgLayer>
                </a14:imgProps>
              </a:ext>
              <a:ext uri="{28A0092B-C50C-407E-A947-70E740481C1C}">
                <a14:useLocalDpi xmlns:a14="http://schemas.microsoft.com/office/drawing/2010/main" val="0"/>
              </a:ext>
            </a:extLst>
          </a:blip>
          <a:stretch>
            <a:fillRect/>
          </a:stretch>
        </p:blipFill>
        <p:spPr>
          <a:xfrm>
            <a:off x="0" y="2876550"/>
            <a:ext cx="2819400" cy="1614747"/>
          </a:xfrm>
          <a:prstGeom prst="rect">
            <a:avLst/>
          </a:prstGeom>
        </p:spPr>
      </p:pic>
    </p:spTree>
    <p:extLst>
      <p:ext uri="{BB962C8B-B14F-4D97-AF65-F5344CB8AC3E}">
        <p14:creationId xmlns:p14="http://schemas.microsoft.com/office/powerpoint/2010/main" val="416097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07-02 Hooke’s Law and Simple Harmonic Motion</a:t>
            </a:r>
          </a:p>
        </p:txBody>
      </p:sp>
      <p:sp>
        <p:nvSpPr>
          <p:cNvPr id="3" name="Content Placeholder 2"/>
          <p:cNvSpPr>
            <a:spLocks noGrp="1"/>
          </p:cNvSpPr>
          <p:nvPr>
            <p:ph sz="quarter" idx="13"/>
          </p:nvPr>
        </p:nvSpPr>
        <p:spPr/>
        <p:txBody>
          <a:bodyPr>
            <a:normAutofit lnSpcReduction="10000"/>
          </a:bodyPr>
          <a:lstStyle/>
          <a:p>
            <a:r>
              <a:rPr lang="en-US" dirty="0"/>
              <a:t>On a string, if one part of the string is pulled up (a wave pulse created),</a:t>
            </a:r>
          </a:p>
          <a:p>
            <a:pPr lvl="1"/>
            <a:r>
              <a:rPr lang="en-US" dirty="0"/>
              <a:t>Then the next piece of the string is pulled up</a:t>
            </a:r>
          </a:p>
          <a:p>
            <a:pPr lvl="1"/>
            <a:r>
              <a:rPr lang="en-US" dirty="0"/>
              <a:t>Then the next piece of the string is pulled up, etc.</a:t>
            </a:r>
          </a:p>
          <a:p>
            <a:pPr lvl="1"/>
            <a:r>
              <a:rPr lang="en-US" dirty="0"/>
              <a:t>After the pulse passed the string moves back down to the equilibrium position due to Hooke’s Law</a:t>
            </a:r>
          </a:p>
          <a:p>
            <a:pPr lvl="1"/>
            <a:r>
              <a:rPr lang="en-US" dirty="0"/>
              <a:t>The more force, the quicker the string accelerates back and the faster the wave travels.</a:t>
            </a:r>
          </a:p>
        </p:txBody>
      </p:sp>
    </p:spTree>
    <p:extLst>
      <p:ext uri="{BB962C8B-B14F-4D97-AF65-F5344CB8AC3E}">
        <p14:creationId xmlns:p14="http://schemas.microsoft.com/office/powerpoint/2010/main" val="4035989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sz="quarter" idx="13"/>
          </p:nvPr>
        </p:nvSpPr>
        <p:spPr/>
        <p:txBody>
          <a:bodyPr/>
          <a:lstStyle/>
          <a:p>
            <a:endParaRPr lang="en-US"/>
          </a:p>
        </p:txBody>
      </p:sp>
      <p:sp>
        <p:nvSpPr>
          <p:cNvPr id="3" name="Content Placeholder 2"/>
          <p:cNvSpPr>
            <a:spLocks noGrp="1"/>
          </p:cNvSpPr>
          <p:nvPr>
            <p:ph idx="4294967295"/>
          </p:nvPr>
        </p:nvSpPr>
        <p:spPr>
          <a:xfrm>
            <a:off x="0" y="1276350"/>
            <a:ext cx="9144000" cy="3505200"/>
          </a:xfrm>
          <a:prstGeom prst="rect">
            <a:avLst/>
          </a:prstGeom>
        </p:spPr>
        <p:txBody>
          <a:bodyPr>
            <a:normAutofit/>
          </a:bodyPr>
          <a:lstStyle/>
          <a:p>
            <a:r>
              <a:rPr lang="en-US" sz="2000" dirty="0"/>
              <a:t>This Slideshow was developed to accompany the textbook</a:t>
            </a:r>
          </a:p>
          <a:p>
            <a:pPr lvl="1"/>
            <a:r>
              <a:rPr lang="en-US" sz="2000" i="1" dirty="0" err="1"/>
              <a:t>OpenStax</a:t>
            </a:r>
            <a:r>
              <a:rPr lang="en-US" sz="2000" i="1" dirty="0"/>
              <a:t> Physics</a:t>
            </a:r>
          </a:p>
          <a:p>
            <a:pPr lvl="2"/>
            <a:r>
              <a:rPr lang="en-US" sz="2000" i="1" dirty="0"/>
              <a:t>Available for free at </a:t>
            </a:r>
            <a:r>
              <a:rPr lang="en-US" sz="2000" i="1" dirty="0">
                <a:hlinkClick r:id="rId3"/>
              </a:rPr>
              <a:t>https://openstaxcollege.org/textbooks/college-physics</a:t>
            </a:r>
            <a:r>
              <a:rPr lang="en-US" sz="2000" i="1" dirty="0"/>
              <a:t> </a:t>
            </a:r>
          </a:p>
          <a:p>
            <a:pPr lvl="1"/>
            <a:r>
              <a:rPr lang="en-US" sz="2000" i="1" dirty="0"/>
              <a:t>By </a:t>
            </a:r>
            <a:r>
              <a:rPr lang="en-US" sz="2000" i="1" dirty="0" err="1"/>
              <a:t>OpenStax</a:t>
            </a:r>
            <a:r>
              <a:rPr lang="en-US" sz="2000" i="1" dirty="0"/>
              <a:t> College and Rice University</a:t>
            </a:r>
          </a:p>
          <a:p>
            <a:pPr lvl="1"/>
            <a:r>
              <a:rPr lang="en-US" sz="2000" i="1" dirty="0"/>
              <a:t>2013 edition</a:t>
            </a:r>
          </a:p>
          <a:p>
            <a:r>
              <a:rPr lang="en-US" sz="2000" dirty="0"/>
              <a:t>Some examples and diagrams are taken from the textbook.</a:t>
            </a:r>
          </a:p>
        </p:txBody>
      </p:sp>
      <p:sp>
        <p:nvSpPr>
          <p:cNvPr id="4" name="Rectangle 3"/>
          <p:cNvSpPr/>
          <p:nvPr/>
        </p:nvSpPr>
        <p:spPr bwMode="auto">
          <a:xfrm>
            <a:off x="4800600" y="4149657"/>
            <a:ext cx="4343400" cy="9906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r>
              <a:rPr lang="en-US" dirty="0"/>
              <a:t>Slides created by </a:t>
            </a:r>
          </a:p>
          <a:p>
            <a:r>
              <a:rPr lang="en-US" dirty="0"/>
              <a:t>Richard Wright, Andrews Academy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hlinkClick r:id="rId4"/>
              </a:rPr>
              <a:t>rwright@andrews.edu</a:t>
            </a:r>
            <a:r>
              <a:rPr kumimoji="0" lang="en-US" sz="1800" b="0" i="0" u="none" strike="noStrike" cap="none" normalizeH="0" baseline="0" dirty="0">
                <a:ln>
                  <a:noFill/>
                </a:ln>
                <a:solidFill>
                  <a:schemeClr val="tx1"/>
                </a:solidFill>
                <a:effectLst/>
                <a:latin typeface="Comic Sans MS" pitchFamily="66" charset="0"/>
              </a:rPr>
              <a:t> </a:t>
            </a:r>
          </a:p>
        </p:txBody>
      </p:sp>
    </p:spTree>
    <p:extLst>
      <p:ext uri="{BB962C8B-B14F-4D97-AF65-F5344CB8AC3E}">
        <p14:creationId xmlns:p14="http://schemas.microsoft.com/office/powerpoint/2010/main" val="82693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07-02 Hooke’s Law and Simple Harmonic Motion</a:t>
            </a:r>
          </a:p>
        </p:txBody>
      </p:sp>
      <mc:AlternateContent xmlns:mc="http://schemas.openxmlformats.org/markup-compatibility/2006" xmlns:a14="http://schemas.microsoft.com/office/drawing/2010/main">
        <mc:Choice Requires="a14">
          <p:sp>
            <p:nvSpPr>
              <p:cNvPr id="4" name="Content Placeholder 3"/>
              <p:cNvSpPr>
                <a:spLocks noGrp="1"/>
              </p:cNvSpPr>
              <p:nvPr>
                <p:ph sz="quarter" idx="13"/>
              </p:nvPr>
            </p:nvSpPr>
            <p:spPr/>
            <p:txBody>
              <a:bodyPr>
                <a:normAutofit fontScale="92500" lnSpcReduction="10000"/>
              </a:bodyPr>
              <a:lstStyle/>
              <a:p>
                <a:pPr marL="0" indent="0">
                  <a:buNone/>
                </a:pPr>
                <a:r>
                  <a:rPr lang="en-US" dirty="0">
                    <a:effectLst/>
                  </a:rPr>
                  <a:t>Speed of a Wave on a String</a:t>
                </a:r>
              </a:p>
              <a:p>
                <a:pPr lvl="0"/>
                <a:r>
                  <a:rPr lang="en-US" dirty="0">
                    <a:effectLst/>
                  </a:rPr>
                  <a:t>Speed of a wave depends on the medium</a:t>
                </a:r>
              </a:p>
              <a:p>
                <a:pPr lvl="0"/>
                <a:r>
                  <a:rPr lang="en-US" dirty="0">
                    <a:effectLst/>
                  </a:rPr>
                  <a:t>For a string, the speed depends on</a:t>
                </a:r>
              </a:p>
              <a:p>
                <a:pPr lvl="1"/>
                <a:r>
                  <a:rPr lang="en-US" dirty="0">
                    <a:effectLst/>
                  </a:rPr>
                  <a:t>Tension</a:t>
                </a:r>
              </a:p>
              <a:p>
                <a:pPr lvl="1"/>
                <a:r>
                  <a:rPr lang="en-US" dirty="0">
                    <a:effectLst/>
                  </a:rPr>
                  <a:t>Linear density (m/L)</a:t>
                </a:r>
              </a:p>
              <a:p>
                <a:pPr marL="0" indent="0">
                  <a:buNone/>
                </a:pPr>
                <a14:m>
                  <m:oMathPara xmlns:m="http://schemas.openxmlformats.org/officeDocument/2006/math">
                    <m:oMathParaPr>
                      <m:jc m:val="centerGroup"/>
                    </m:oMathParaPr>
                    <m:oMath xmlns:m="http://schemas.openxmlformats.org/officeDocument/2006/math">
                      <m:r>
                        <a:rPr lang="en-US" i="1">
                          <a:effectLst/>
                          <a:latin typeface="Cambria Math" panose="02040503050406030204" pitchFamily="18" charset="0"/>
                        </a:rPr>
                        <m:t>𝑣</m:t>
                      </m:r>
                      <m:r>
                        <a:rPr lang="en-US" i="1">
                          <a:effectLst/>
                          <a:latin typeface="Cambria Math" panose="02040503050406030204" pitchFamily="18" charset="0"/>
                        </a:rPr>
                        <m:t>=</m:t>
                      </m:r>
                      <m:rad>
                        <m:radPr>
                          <m:degHide m:val="on"/>
                          <m:ctrlPr>
                            <a:rPr lang="en-US" i="1">
                              <a:effectLst/>
                              <a:latin typeface="Cambria Math" panose="02040503050406030204" pitchFamily="18" charset="0"/>
                            </a:rPr>
                          </m:ctrlPr>
                        </m:radPr>
                        <m:deg/>
                        <m:e>
                          <m:f>
                            <m:fPr>
                              <m:ctrlPr>
                                <a:rPr lang="en-US" i="1">
                                  <a:effectLst/>
                                  <a:latin typeface="Cambria Math" panose="02040503050406030204" pitchFamily="18" charset="0"/>
                                </a:rPr>
                              </m:ctrlPr>
                            </m:fPr>
                            <m:num>
                              <m:r>
                                <a:rPr lang="en-US" i="1">
                                  <a:effectLst/>
                                  <a:latin typeface="Cambria Math" panose="02040503050406030204" pitchFamily="18" charset="0"/>
                                </a:rPr>
                                <m:t>𝐹</m:t>
                              </m:r>
                            </m:num>
                            <m:den>
                              <m:r>
                                <a:rPr lang="en-US" i="1">
                                  <a:effectLst/>
                                  <a:latin typeface="Cambria Math" panose="02040503050406030204" pitchFamily="18" charset="0"/>
                                </a:rPr>
                                <m:t>𝑚</m:t>
                              </m:r>
                              <m:r>
                                <a:rPr lang="en-US" i="1">
                                  <a:effectLst/>
                                  <a:latin typeface="Cambria Math" panose="02040503050406030204" pitchFamily="18" charset="0"/>
                                </a:rPr>
                                <m:t>/</m:t>
                              </m:r>
                              <m:r>
                                <a:rPr lang="en-US" i="1">
                                  <a:effectLst/>
                                  <a:latin typeface="Cambria Math" panose="02040503050406030204" pitchFamily="18" charset="0"/>
                                </a:rPr>
                                <m:t>𝐿</m:t>
                              </m:r>
                            </m:den>
                          </m:f>
                        </m:e>
                      </m:rad>
                    </m:oMath>
                  </m:oMathPara>
                </a14:m>
                <a:endParaRPr lang="en-US" dirty="0">
                  <a:effectLst/>
                </a:endParaRPr>
              </a:p>
            </p:txBody>
          </p:sp>
        </mc:Choice>
        <mc:Fallback xmlns="">
          <p:sp>
            <p:nvSpPr>
              <p:cNvPr id="4" name="Content Placeholder 3"/>
              <p:cNvSpPr>
                <a:spLocks noGrp="1" noRot="1" noChangeAspect="1" noMove="1" noResize="1" noEditPoints="1" noAdjustHandles="1" noChangeArrowheads="1" noChangeShapeType="1" noTextEdit="1"/>
              </p:cNvSpPr>
              <p:nvPr>
                <p:ph sz="quarter" idx="13"/>
              </p:nvPr>
            </p:nvSpPr>
            <p:spPr>
              <a:blipFill>
                <a:blip r:embed="rId3"/>
                <a:stretch>
                  <a:fillRect l="-867" t="-1043"/>
                </a:stretch>
              </a:blipFill>
            </p:spPr>
            <p:txBody>
              <a:bodyPr/>
              <a:lstStyle/>
              <a:p>
                <a:r>
                  <a:rPr lang="en-US">
                    <a:noFill/>
                  </a:rPr>
                  <a:t> </a:t>
                </a:r>
              </a:p>
            </p:txBody>
          </p:sp>
        </mc:Fallback>
      </mc:AlternateContent>
    </p:spTree>
    <p:extLst>
      <p:ext uri="{BB962C8B-B14F-4D97-AF65-F5344CB8AC3E}">
        <p14:creationId xmlns:p14="http://schemas.microsoft.com/office/powerpoint/2010/main" val="30018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07-02 Hooke’s Law and Simple Harmonic Motion</a:t>
            </a:r>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p:txBody>
              <a:bodyPr>
                <a:normAutofit fontScale="85000" lnSpcReduction="10000"/>
              </a:bodyPr>
              <a:lstStyle/>
              <a:p>
                <a:r>
                  <a:rPr lang="en-US" dirty="0"/>
                  <a:t>Simple harmonic motion</a:t>
                </a:r>
              </a:p>
              <a:p>
                <a:pPr lvl="1"/>
                <a:r>
                  <a:rPr lang="en-US" dirty="0"/>
                  <a:t>Motion that regularly repeats</a:t>
                </a:r>
              </a:p>
              <a:p>
                <a:pPr lvl="1"/>
                <a:r>
                  <a:rPr lang="en-US" dirty="0"/>
                  <a:t>Frequency independent of amplitude</a:t>
                </a:r>
              </a:p>
              <a:p>
                <a:pPr marL="457200" lvl="1" indent="0">
                  <a:buNone/>
                </a:pPr>
                <a14:m>
                  <m:oMathPara xmlns:m="http://schemas.openxmlformats.org/officeDocument/2006/math">
                    <m:oMathParaPr>
                      <m:jc m:val="centerGroup"/>
                    </m:oMathParaPr>
                    <m:oMath xmlns:m="http://schemas.openxmlformats.org/officeDocument/2006/math">
                      <m:r>
                        <a:rPr lang="en-US" i="1">
                          <a:latin typeface="Cambria Math"/>
                        </a:rPr>
                        <m:t>𝑇</m:t>
                      </m:r>
                      <m:r>
                        <a:rPr lang="en-US" i="1">
                          <a:latin typeface="Cambria Math"/>
                        </a:rPr>
                        <m:t>=2</m:t>
                      </m:r>
                      <m:r>
                        <a:rPr lang="en-US" i="1">
                          <a:latin typeface="Cambria Math"/>
                        </a:rPr>
                        <m:t>𝜋</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a:rPr>
                                <m:t>𝑚</m:t>
                              </m:r>
                            </m:num>
                            <m:den>
                              <m:r>
                                <a:rPr lang="en-US" i="1">
                                  <a:latin typeface="Cambria Math"/>
                                </a:rPr>
                                <m:t>𝑘</m:t>
                              </m:r>
                            </m:den>
                          </m:f>
                        </m:e>
                      </m:rad>
                    </m:oMath>
                  </m:oMathPara>
                </a14:m>
                <a:endParaRPr lang="en-US" dirty="0"/>
              </a:p>
              <a:p>
                <a:pPr marL="457200" lvl="1" indent="0">
                  <a:buNone/>
                </a:pPr>
                <a14:m>
                  <m:oMathPara xmlns:m="http://schemas.openxmlformats.org/officeDocument/2006/math">
                    <m:oMathParaPr>
                      <m:jc m:val="centerGroup"/>
                    </m:oMathParaPr>
                    <m:oMath xmlns:m="http://schemas.openxmlformats.org/officeDocument/2006/math">
                      <m:r>
                        <a:rPr lang="en-US" i="1">
                          <a:latin typeface="Cambria Math"/>
                        </a:rPr>
                        <m:t>𝑓</m:t>
                      </m:r>
                      <m:r>
                        <a:rPr lang="en-US" i="1">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2</m:t>
                          </m:r>
                          <m:r>
                            <a:rPr lang="en-US" i="1">
                              <a:latin typeface="Cambria Math"/>
                            </a:rPr>
                            <m:t>𝜋</m:t>
                          </m:r>
                        </m:den>
                      </m:f>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a:rPr>
                                <m:t>𝑘</m:t>
                              </m:r>
                            </m:num>
                            <m:den>
                              <m:r>
                                <a:rPr lang="en-US" i="1">
                                  <a:latin typeface="Cambria Math"/>
                                </a:rPr>
                                <m:t>𝑚</m:t>
                              </m:r>
                            </m:den>
                          </m:f>
                        </m:e>
                      </m:rad>
                    </m:oMath>
                  </m:oMathPara>
                </a14:m>
                <a:endParaRPr lang="en-US" dirty="0"/>
              </a:p>
              <a:p>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blipFill>
                <a:blip r:embed="rId3"/>
                <a:stretch>
                  <a:fillRect l="-1619" t="-1391"/>
                </a:stretch>
              </a:blipFill>
            </p:spPr>
            <p:txBody>
              <a:bodyPr/>
              <a:lstStyle/>
              <a:p>
                <a:r>
                  <a:rPr lang="en-US">
                    <a:noFill/>
                  </a:rPr>
                  <a:t> </a:t>
                </a:r>
              </a:p>
            </p:txBody>
          </p:sp>
        </mc:Fallback>
      </mc:AlternateContent>
      <p:sp>
        <p:nvSpPr>
          <p:cNvPr id="6" name="Content Placeholder 5"/>
          <p:cNvSpPr>
            <a:spLocks noGrp="1"/>
          </p:cNvSpPr>
          <p:nvPr>
            <p:ph sz="quarter" idx="14"/>
          </p:nvPr>
        </p:nvSpPr>
        <p:spPr/>
        <p:txBody>
          <a:bodyPr/>
          <a:lstStyle/>
          <a:p>
            <a:r>
              <a:rPr lang="en-US" dirty="0"/>
              <a:t>If a graph of position versus time of simple harmonic motion is made, a wave is formed</a:t>
            </a:r>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150" y="2647950"/>
            <a:ext cx="2609850" cy="2546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52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07-02 Hooke’s Law and Simple Harmonic Motion</a:t>
            </a:r>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p:txBody>
              <a:bodyPr/>
              <a:lstStyle/>
              <a:p>
                <a:r>
                  <a:rPr lang="en-US" dirty="0"/>
                  <a:t>Think of a point on a string some distance (x) from the origin</a:t>
                </a:r>
              </a:p>
              <a:p>
                <a:r>
                  <a:rPr lang="en-US" dirty="0"/>
                  <a:t>We want to know the vertical displacement (y) of the particle at any given time</a:t>
                </a:r>
              </a:p>
              <a:p>
                <a:endParaRPr lang="en-US" dirty="0"/>
              </a:p>
              <a:p>
                <a:r>
                  <a:rPr lang="en-US" dirty="0"/>
                  <a:t>If the wave repeats, then it will look like a sine (or cosine) graph</a:t>
                </a:r>
              </a:p>
              <a:p>
                <a14:m>
                  <m:oMath xmlns:m="http://schemas.openxmlformats.org/officeDocument/2006/math">
                    <m:r>
                      <a:rPr lang="en-US" b="0" i="1" smtClean="0">
                        <a:latin typeface="Cambria Math" panose="02040503050406030204" pitchFamily="18" charset="0"/>
                      </a:rPr>
                      <m:t>𝑦</m:t>
                    </m:r>
                    <m:r>
                      <a:rPr lang="en-US" i="1">
                        <a:latin typeface="Cambria Math"/>
                      </a:rPr>
                      <m:t>=</m:t>
                    </m:r>
                    <m:r>
                      <a:rPr lang="en-US" b="0" i="1" smtClean="0">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a:rPr>
                          <m:t>cos</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2</m:t>
                                </m:r>
                                <m:r>
                                  <a:rPr lang="en-US" i="1">
                                    <a:latin typeface="Cambria Math"/>
                                  </a:rPr>
                                  <m:t>𝜋</m:t>
                                </m:r>
                                <m:r>
                                  <a:rPr lang="en-US" i="1">
                                    <a:latin typeface="Cambria Math"/>
                                  </a:rPr>
                                  <m:t>𝑡</m:t>
                                </m:r>
                              </m:num>
                              <m:den>
                                <m:r>
                                  <a:rPr lang="en-US" i="1">
                                    <a:latin typeface="Cambria Math"/>
                                  </a:rPr>
                                  <m:t>𝑇</m:t>
                                </m:r>
                              </m:den>
                            </m:f>
                          </m:e>
                        </m:d>
                      </m:e>
                    </m:func>
                  </m:oMath>
                </a14:m>
                <a:endParaRPr lang="en-US" dirty="0"/>
              </a:p>
              <a:p>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blipFill>
                <a:blip r:embed="rId3"/>
                <a:stretch>
                  <a:fillRect l="-1067" t="-1043" r="-1933"/>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3771900"/>
            <a:ext cx="6400800" cy="1371600"/>
          </a:xfrm>
          <a:prstGeom prst="rect">
            <a:avLst/>
          </a:prstGeom>
        </p:spPr>
      </p:pic>
    </p:spTree>
    <p:extLst>
      <p:ext uri="{BB962C8B-B14F-4D97-AF65-F5344CB8AC3E}">
        <p14:creationId xmlns:p14="http://schemas.microsoft.com/office/powerpoint/2010/main" val="182330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07-02 Hooke’s Law and Simple Harmonic Motion</a:t>
            </a:r>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p:txBody>
              <a:bodyPr/>
              <a:lstStyle/>
              <a:p>
                <a:r>
                  <a:rPr lang="en-US" dirty="0"/>
                  <a:t>A wave has an amplitude of 1.5 cm, a speed of 20 m/s, and a frequency of 100 Hz.  Write the equation of the wave position of the wave.</a:t>
                </a:r>
              </a:p>
              <a:p>
                <a:endParaRPr lang="en-US" dirty="0"/>
              </a:p>
              <a:p>
                <a14:m>
                  <m:oMath xmlns:m="http://schemas.openxmlformats.org/officeDocument/2006/math">
                    <m:r>
                      <a:rPr lang="en-US" i="1">
                        <a:latin typeface="Cambria Math"/>
                        <a:sym typeface="Wingdings" pitchFamily="2" charset="2"/>
                      </a:rPr>
                      <m:t>𝑦</m:t>
                    </m:r>
                    <m:r>
                      <a:rPr lang="en-US" i="1">
                        <a:latin typeface="Cambria Math"/>
                        <a:sym typeface="Wingdings" pitchFamily="2" charset="2"/>
                      </a:rPr>
                      <m:t>=0.015</m:t>
                    </m:r>
                    <m:func>
                      <m:funcPr>
                        <m:ctrlPr>
                          <a:rPr lang="en-US" i="1">
                            <a:latin typeface="Cambria Math" panose="02040503050406030204" pitchFamily="18" charset="0"/>
                            <a:sym typeface="Wingdings" pitchFamily="2" charset="2"/>
                          </a:rPr>
                        </m:ctrlPr>
                      </m:funcPr>
                      <m:fName>
                        <m:r>
                          <m:rPr>
                            <m:sty m:val="p"/>
                          </m:rPr>
                          <a:rPr lang="en-US">
                            <a:latin typeface="Cambria Math"/>
                            <a:sym typeface="Wingdings" pitchFamily="2" charset="2"/>
                          </a:rPr>
                          <m:t>cos</m:t>
                        </m:r>
                      </m:fName>
                      <m:e>
                        <m:r>
                          <a:rPr lang="en-US" i="1">
                            <a:latin typeface="Cambria Math"/>
                            <a:sym typeface="Wingdings" pitchFamily="2" charset="2"/>
                          </a:rPr>
                          <m:t>(200</m:t>
                        </m:r>
                        <m:r>
                          <a:rPr lang="en-US" i="1">
                            <a:latin typeface="Cambria Math"/>
                            <a:sym typeface="Wingdings" pitchFamily="2" charset="2"/>
                          </a:rPr>
                          <m:t>𝜋</m:t>
                        </m:r>
                        <m:r>
                          <a:rPr lang="en-US" i="1">
                            <a:latin typeface="Cambria Math"/>
                            <a:sym typeface="Wingdings" pitchFamily="2" charset="2"/>
                          </a:rPr>
                          <m:t>𝑡</m:t>
                        </m:r>
                        <m:r>
                          <a:rPr lang="en-US" i="1">
                            <a:latin typeface="Cambria Math"/>
                            <a:sym typeface="Wingdings" pitchFamily="2" charset="2"/>
                          </a:rPr>
                          <m:t>)</m:t>
                        </m:r>
                      </m:e>
                    </m:func>
                  </m:oMath>
                </a14:m>
                <a:endParaRPr lang="en-US" dirty="0">
                  <a:sym typeface="Wingdings" pitchFamily="2" charset="2"/>
                </a:endParaRPr>
              </a:p>
              <a:p>
                <a:endParaRPr lang="en-US" dirty="0"/>
              </a:p>
              <a:p>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blipFill>
                <a:blip r:embed="rId3"/>
                <a:stretch>
                  <a:fillRect l="-1067" t="-1043" r="-1467"/>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322154"/>
            <a:ext cx="3657600" cy="1802823"/>
          </a:xfrm>
          <a:prstGeom prst="rect">
            <a:avLst/>
          </a:prstGeom>
        </p:spPr>
      </p:pic>
    </p:spTree>
    <p:extLst>
      <p:ext uri="{BB962C8B-B14F-4D97-AF65-F5344CB8AC3E}">
        <p14:creationId xmlns:p14="http://schemas.microsoft.com/office/powerpoint/2010/main" val="341351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07-02 Homework</a:t>
            </a:r>
          </a:p>
        </p:txBody>
      </p:sp>
      <p:sp>
        <p:nvSpPr>
          <p:cNvPr id="5" name="Content Placeholder 4"/>
          <p:cNvSpPr>
            <a:spLocks noGrp="1"/>
          </p:cNvSpPr>
          <p:nvPr>
            <p:ph sz="quarter" idx="13"/>
          </p:nvPr>
        </p:nvSpPr>
        <p:spPr/>
        <p:txBody>
          <a:bodyPr/>
          <a:lstStyle/>
          <a:p>
            <a:r>
              <a:rPr lang="en-US" dirty="0"/>
              <a:t>These problems harmonize with the lesson</a:t>
            </a:r>
          </a:p>
          <a:p>
            <a:endParaRPr lang="en-US" dirty="0"/>
          </a:p>
          <a:p>
            <a:r>
              <a:rPr lang="en-US" dirty="0"/>
              <a:t>Read 17.1, 17.2</a:t>
            </a:r>
          </a:p>
          <a:p>
            <a:endParaRPr lang="en-US" dirty="0"/>
          </a:p>
        </p:txBody>
      </p:sp>
      <p:sp>
        <p:nvSpPr>
          <p:cNvPr id="6" name="Content Placeholder 5"/>
          <p:cNvSpPr>
            <a:spLocks noGrp="1"/>
          </p:cNvSpPr>
          <p:nvPr>
            <p:ph sz="quarter" idx="14"/>
          </p:nvPr>
        </p:nvSpPr>
        <p:spPr/>
        <p:txBody>
          <a:bodyPr/>
          <a:lstStyle/>
          <a:p>
            <a:endParaRPr lang="en-US"/>
          </a:p>
        </p:txBody>
      </p:sp>
    </p:spTree>
    <p:extLst>
      <p:ext uri="{BB962C8B-B14F-4D97-AF65-F5344CB8AC3E}">
        <p14:creationId xmlns:p14="http://schemas.microsoft.com/office/powerpoint/2010/main" val="2938146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D6FC1-9F1A-4729-AA0A-2E3E6F837909}"/>
              </a:ext>
            </a:extLst>
          </p:cNvPr>
          <p:cNvSpPr>
            <a:spLocks noGrp="1"/>
          </p:cNvSpPr>
          <p:nvPr>
            <p:ph type="title"/>
          </p:nvPr>
        </p:nvSpPr>
        <p:spPr/>
        <p:txBody>
          <a:bodyPr/>
          <a:lstStyle/>
          <a:p>
            <a:r>
              <a:rPr lang="en-US" sz="3200" dirty="0"/>
              <a:t>07-03 Sound, Speed, Frequency, and Wavelength</a:t>
            </a:r>
            <a:endParaRPr lang="en-US" dirty="0"/>
          </a:p>
        </p:txBody>
      </p:sp>
      <p:sp>
        <p:nvSpPr>
          <p:cNvPr id="3" name="Text Placeholder 2">
            <a:extLst>
              <a:ext uri="{FF2B5EF4-FFF2-40B4-BE49-F238E27FC236}">
                <a16:creationId xmlns:a16="http://schemas.microsoft.com/office/drawing/2014/main" id="{18B5223A-C63B-4521-80C5-6D3B6150944C}"/>
              </a:ext>
            </a:extLst>
          </p:cNvPr>
          <p:cNvSpPr>
            <a:spLocks noGrp="1"/>
          </p:cNvSpPr>
          <p:nvPr>
            <p:ph type="body" idx="1"/>
          </p:nvPr>
        </p:nvSpPr>
        <p:spPr/>
        <p:txBody>
          <a:bodyPr>
            <a:normAutofit fontScale="92500" lnSpcReduction="20000"/>
          </a:bodyPr>
          <a:lstStyle/>
          <a:p>
            <a:r>
              <a:rPr lang="en-US" dirty="0"/>
              <a:t>In this lesson you will…</a:t>
            </a:r>
          </a:p>
          <a:p>
            <a:r>
              <a:rPr lang="en-US" dirty="0"/>
              <a:t>• Define sound and hearing.</a:t>
            </a:r>
          </a:p>
          <a:p>
            <a:r>
              <a:rPr lang="en-US" dirty="0"/>
              <a:t>• Describe sound as a longitudinal wave.</a:t>
            </a:r>
          </a:p>
          <a:p>
            <a:r>
              <a:rPr lang="en-US" dirty="0"/>
              <a:t>• Define pitch.</a:t>
            </a:r>
          </a:p>
          <a:p>
            <a:r>
              <a:rPr lang="en-US" dirty="0"/>
              <a:t>• Describe the relationship between the speed of sound, its frequency, and its wavelength.</a:t>
            </a:r>
          </a:p>
          <a:p>
            <a:r>
              <a:rPr lang="en-US" dirty="0"/>
              <a:t>• Describe the effects on the speed of sound as it travels through various media.</a:t>
            </a:r>
          </a:p>
          <a:p>
            <a:r>
              <a:rPr lang="en-US" dirty="0"/>
              <a:t>• Describe the effects of temperature on the speed of sound.</a:t>
            </a:r>
          </a:p>
        </p:txBody>
      </p:sp>
    </p:spTree>
    <p:extLst>
      <p:ext uri="{BB962C8B-B14F-4D97-AF65-F5344CB8AC3E}">
        <p14:creationId xmlns:p14="http://schemas.microsoft.com/office/powerpoint/2010/main" val="975798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07-03 Lab</a:t>
            </a:r>
          </a:p>
        </p:txBody>
      </p:sp>
      <p:sp>
        <p:nvSpPr>
          <p:cNvPr id="6" name="Content Placeholder 5"/>
          <p:cNvSpPr>
            <a:spLocks noGrp="1"/>
          </p:cNvSpPr>
          <p:nvPr>
            <p:ph sz="quarter" idx="13"/>
          </p:nvPr>
        </p:nvSpPr>
        <p:spPr/>
        <p:txBody>
          <a:bodyPr/>
          <a:lstStyle/>
          <a:p>
            <a:r>
              <a:rPr lang="en-US" dirty="0"/>
              <a:t>Do the 07-03 Properties of Sound Lab</a:t>
            </a:r>
          </a:p>
        </p:txBody>
      </p:sp>
    </p:spTree>
    <p:extLst>
      <p:ext uri="{BB962C8B-B14F-4D97-AF65-F5344CB8AC3E}">
        <p14:creationId xmlns:p14="http://schemas.microsoft.com/office/powerpoint/2010/main" val="4191254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Autofit/>
          </a:bodyPr>
          <a:lstStyle/>
          <a:p>
            <a:pPr>
              <a:defRPr/>
            </a:pPr>
            <a:r>
              <a:rPr lang="en-US" sz="2800" dirty="0"/>
              <a:t>07-03 Sound, Speed, Frequency, and Wavelength</a:t>
            </a:r>
          </a:p>
        </p:txBody>
      </p:sp>
      <p:sp>
        <p:nvSpPr>
          <p:cNvPr id="3" name="Content Placeholder 2"/>
          <p:cNvSpPr>
            <a:spLocks noGrp="1"/>
          </p:cNvSpPr>
          <p:nvPr>
            <p:ph sz="quarter" idx="13"/>
          </p:nvPr>
        </p:nvSpPr>
        <p:spPr>
          <a:xfrm>
            <a:off x="-3" y="1276350"/>
            <a:ext cx="5715003" cy="3505200"/>
          </a:xfrm>
        </p:spPr>
        <p:txBody>
          <a:bodyPr>
            <a:normAutofit fontScale="85000" lnSpcReduction="10000"/>
          </a:bodyPr>
          <a:lstStyle/>
          <a:p>
            <a:pPr>
              <a:defRPr/>
            </a:pPr>
            <a:r>
              <a:rPr lang="en-US" dirty="0"/>
              <a:t>How sound is made</a:t>
            </a:r>
          </a:p>
          <a:p>
            <a:pPr lvl="1">
              <a:defRPr/>
            </a:pPr>
            <a:r>
              <a:rPr lang="en-US" dirty="0"/>
              <a:t>Some vibrating object like a speaker moves and compresses the air</a:t>
            </a:r>
          </a:p>
          <a:p>
            <a:pPr lvl="1">
              <a:defRPr/>
            </a:pPr>
            <a:r>
              <a:rPr lang="en-US" dirty="0"/>
              <a:t>Air pressure rises called </a:t>
            </a:r>
            <a:r>
              <a:rPr lang="en-US" b="1" i="1" dirty="0"/>
              <a:t>Condensation</a:t>
            </a:r>
            <a:endParaRPr lang="en-US" dirty="0"/>
          </a:p>
          <a:p>
            <a:pPr lvl="1">
              <a:defRPr/>
            </a:pPr>
            <a:r>
              <a:rPr lang="en-US" dirty="0"/>
              <a:t>Condensation moves away at speed of sound</a:t>
            </a:r>
          </a:p>
          <a:p>
            <a:pPr lvl="1">
              <a:defRPr/>
            </a:pPr>
            <a:r>
              <a:rPr lang="en-US" dirty="0"/>
              <a:t>Object moves back creating less air pressure called </a:t>
            </a:r>
            <a:r>
              <a:rPr lang="en-US" b="1" i="1" dirty="0"/>
              <a:t>Rarefaction</a:t>
            </a:r>
            <a:endParaRPr lang="en-US" dirty="0"/>
          </a:p>
          <a:p>
            <a:pPr lvl="1">
              <a:defRPr/>
            </a:pPr>
            <a:r>
              <a:rPr lang="en-US" dirty="0"/>
              <a:t>Rarefaction moves away at speed of sound</a:t>
            </a:r>
          </a:p>
          <a:p>
            <a:pPr lvl="1">
              <a:defRPr/>
            </a:pPr>
            <a:r>
              <a:rPr lang="en-US" dirty="0"/>
              <a:t>Particles move back and forth</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1" y="1809750"/>
            <a:ext cx="3657600" cy="1754966"/>
          </a:xfrm>
          <a:prstGeom prst="rect">
            <a:avLst/>
          </a:prstGeom>
        </p:spPr>
      </p:pic>
    </p:spTree>
    <p:extLst>
      <p:ext uri="{BB962C8B-B14F-4D97-AF65-F5344CB8AC3E}">
        <p14:creationId xmlns:p14="http://schemas.microsoft.com/office/powerpoint/2010/main" val="151072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Autofit/>
          </a:bodyPr>
          <a:lstStyle/>
          <a:p>
            <a:pPr>
              <a:defRPr/>
            </a:pPr>
            <a:r>
              <a:rPr lang="en-US" sz="2800" dirty="0"/>
              <a:t>07-03 Sound, Speed, Frequency, and Wavelength</a:t>
            </a:r>
          </a:p>
        </p:txBody>
      </p:sp>
      <p:sp>
        <p:nvSpPr>
          <p:cNvPr id="2" name="Content Placeholder 1"/>
          <p:cNvSpPr>
            <a:spLocks noGrp="1"/>
          </p:cNvSpPr>
          <p:nvPr>
            <p:ph sz="quarter" idx="13"/>
          </p:nvPr>
        </p:nvSpPr>
        <p:spPr/>
        <p:txBody>
          <a:bodyPr>
            <a:normAutofit fontScale="92500" lnSpcReduction="10000"/>
          </a:bodyPr>
          <a:lstStyle/>
          <a:p>
            <a:pPr>
              <a:lnSpc>
                <a:spcPct val="90000"/>
              </a:lnSpc>
              <a:defRPr/>
            </a:pPr>
            <a:r>
              <a:rPr lang="en-US" dirty="0"/>
              <a:t>Distance between consecutive condensations or rarefactions is wavelength</a:t>
            </a:r>
          </a:p>
          <a:p>
            <a:pPr>
              <a:lnSpc>
                <a:spcPct val="90000"/>
              </a:lnSpc>
              <a:defRPr/>
            </a:pPr>
            <a:endParaRPr lang="en-US" dirty="0"/>
          </a:p>
          <a:p>
            <a:pPr>
              <a:lnSpc>
                <a:spcPct val="90000"/>
              </a:lnSpc>
              <a:defRPr/>
            </a:pPr>
            <a:r>
              <a:rPr lang="en-US" dirty="0"/>
              <a:t>String or speaker makes air molecule vibrate</a:t>
            </a:r>
          </a:p>
          <a:p>
            <a:pPr>
              <a:lnSpc>
                <a:spcPct val="90000"/>
              </a:lnSpc>
              <a:defRPr/>
            </a:pPr>
            <a:r>
              <a:rPr lang="en-US" dirty="0"/>
              <a:t>That molecule pushes the next one to vibrate and so on</a:t>
            </a:r>
          </a:p>
          <a:p>
            <a:pPr>
              <a:lnSpc>
                <a:spcPct val="90000"/>
              </a:lnSpc>
              <a:defRPr/>
            </a:pPr>
            <a:r>
              <a:rPr lang="en-US" dirty="0"/>
              <a:t>When it hits the ear, the vibrations are interpreted as sound</a:t>
            </a:r>
          </a:p>
          <a:p>
            <a:endParaRPr lang="en-US" dirty="0"/>
          </a:p>
        </p:txBody>
      </p:sp>
      <p:pic>
        <p:nvPicPr>
          <p:cNvPr id="7"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800600" y="1088863"/>
            <a:ext cx="4343399" cy="3732825"/>
          </a:xfrm>
          <a:prstGeom prst="rect">
            <a:avLst/>
          </a:prstGeom>
        </p:spPr>
      </p:pic>
    </p:spTree>
    <p:extLst>
      <p:ext uri="{BB962C8B-B14F-4D97-AF65-F5344CB8AC3E}">
        <p14:creationId xmlns:p14="http://schemas.microsoft.com/office/powerpoint/2010/main" val="7340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Autofit/>
          </a:bodyPr>
          <a:lstStyle/>
          <a:p>
            <a:pPr>
              <a:defRPr/>
            </a:pPr>
            <a:r>
              <a:rPr lang="en-US" sz="2800" dirty="0"/>
              <a:t>07-03 Sound, Speed, Frequency, and Wavelength</a:t>
            </a:r>
          </a:p>
        </p:txBody>
      </p:sp>
      <p:sp>
        <p:nvSpPr>
          <p:cNvPr id="3" name="Content Placeholder 2"/>
          <p:cNvSpPr>
            <a:spLocks noGrp="1"/>
          </p:cNvSpPr>
          <p:nvPr>
            <p:ph sz="quarter" idx="13"/>
          </p:nvPr>
        </p:nvSpPr>
        <p:spPr/>
        <p:txBody>
          <a:bodyPr>
            <a:normAutofit fontScale="77500" lnSpcReduction="20000"/>
          </a:bodyPr>
          <a:lstStyle/>
          <a:p>
            <a:pPr>
              <a:defRPr/>
            </a:pPr>
            <a:r>
              <a:rPr lang="en-US" sz="2800" dirty="0"/>
              <a:t>1 cycle = 1 condensation + 1 rarefaction</a:t>
            </a:r>
          </a:p>
          <a:p>
            <a:pPr>
              <a:defRPr/>
            </a:pPr>
            <a:r>
              <a:rPr lang="en-US" sz="2800" dirty="0"/>
              <a:t>Frequency = cycles / second</a:t>
            </a:r>
          </a:p>
          <a:p>
            <a:pPr>
              <a:defRPr/>
            </a:pPr>
            <a:r>
              <a:rPr lang="en-US" sz="2800" dirty="0"/>
              <a:t>1000 Hz = 1000 cycles / second</a:t>
            </a:r>
          </a:p>
          <a:p>
            <a:pPr>
              <a:defRPr/>
            </a:pPr>
            <a:endParaRPr lang="en-US" sz="2800" dirty="0"/>
          </a:p>
          <a:p>
            <a:pPr>
              <a:defRPr/>
            </a:pPr>
            <a:r>
              <a:rPr lang="en-US" sz="2800" dirty="0"/>
              <a:t>Each frequency has own tone</a:t>
            </a:r>
          </a:p>
          <a:p>
            <a:pPr lvl="1">
              <a:defRPr/>
            </a:pPr>
            <a:r>
              <a:rPr lang="en-US" dirty="0"/>
              <a:t>Sounds with 1 frequency called </a:t>
            </a:r>
            <a:r>
              <a:rPr lang="en-US" b="1" i="1" dirty="0"/>
              <a:t>Pure Tone</a:t>
            </a:r>
            <a:endParaRPr lang="en-US" dirty="0"/>
          </a:p>
          <a:p>
            <a:pPr>
              <a:defRPr/>
            </a:pPr>
            <a:endParaRPr lang="en-US" sz="2800" dirty="0"/>
          </a:p>
          <a:p>
            <a:pPr>
              <a:defRPr/>
            </a:pPr>
            <a:r>
              <a:rPr lang="en-US" sz="2800" dirty="0"/>
              <a:t>Healthy young people can hear frequencies of 20 to 20,000 Hz</a:t>
            </a:r>
          </a:p>
          <a:p>
            <a:endParaRPr lang="en-US" dirty="0"/>
          </a:p>
        </p:txBody>
      </p:sp>
    </p:spTree>
    <p:extLst>
      <p:ext uri="{BB962C8B-B14F-4D97-AF65-F5344CB8AC3E}">
        <p14:creationId xmlns:p14="http://schemas.microsoft.com/office/powerpoint/2010/main" val="208487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B071-773A-4FD2-82BB-7F66AEE5BF60}"/>
              </a:ext>
            </a:extLst>
          </p:cNvPr>
          <p:cNvSpPr>
            <a:spLocks noGrp="1"/>
          </p:cNvSpPr>
          <p:nvPr>
            <p:ph type="title"/>
          </p:nvPr>
        </p:nvSpPr>
        <p:spPr/>
        <p:txBody>
          <a:bodyPr/>
          <a:lstStyle/>
          <a:p>
            <a:r>
              <a:rPr lang="en-US" sz="3200" dirty="0"/>
              <a:t>07-01 Waves</a:t>
            </a:r>
            <a:endParaRPr lang="en-US" dirty="0"/>
          </a:p>
        </p:txBody>
      </p:sp>
      <p:sp>
        <p:nvSpPr>
          <p:cNvPr id="3" name="Text Placeholder 2">
            <a:extLst>
              <a:ext uri="{FF2B5EF4-FFF2-40B4-BE49-F238E27FC236}">
                <a16:creationId xmlns:a16="http://schemas.microsoft.com/office/drawing/2014/main" id="{34574FF5-8E57-4D4D-86A9-753B30B9903B}"/>
              </a:ext>
            </a:extLst>
          </p:cNvPr>
          <p:cNvSpPr>
            <a:spLocks noGrp="1"/>
          </p:cNvSpPr>
          <p:nvPr>
            <p:ph type="body" idx="1"/>
          </p:nvPr>
        </p:nvSpPr>
        <p:spPr/>
        <p:txBody>
          <a:bodyPr/>
          <a:lstStyle/>
          <a:p>
            <a:r>
              <a:rPr lang="en-US" dirty="0"/>
              <a:t>In this lesson you will…</a:t>
            </a:r>
          </a:p>
          <a:p>
            <a:r>
              <a:rPr lang="en-US" dirty="0"/>
              <a:t>• State the characteristics of a wave.</a:t>
            </a:r>
          </a:p>
          <a:p>
            <a:r>
              <a:rPr lang="en-US" dirty="0"/>
              <a:t>• Calculate the velocity of wave propagation.</a:t>
            </a:r>
          </a:p>
          <a:p>
            <a:r>
              <a:rPr lang="en-US" dirty="0"/>
              <a:t>• Observe the vibrations of a guitar string.</a:t>
            </a:r>
          </a:p>
          <a:p>
            <a:r>
              <a:rPr lang="en-US" dirty="0"/>
              <a:t>• Determine the frequency of oscillations.</a:t>
            </a:r>
          </a:p>
        </p:txBody>
      </p:sp>
    </p:spTree>
    <p:extLst>
      <p:ext uri="{BB962C8B-B14F-4D97-AF65-F5344CB8AC3E}">
        <p14:creationId xmlns:p14="http://schemas.microsoft.com/office/powerpoint/2010/main" val="2468604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Autofit/>
          </a:bodyPr>
          <a:lstStyle/>
          <a:p>
            <a:pPr>
              <a:defRPr/>
            </a:pPr>
            <a:r>
              <a:rPr lang="en-US" sz="2800" dirty="0"/>
              <a:t>07-03 Sound, Speed, Frequency, and Wavelength</a:t>
            </a:r>
          </a:p>
        </p:txBody>
      </p:sp>
      <p:sp>
        <p:nvSpPr>
          <p:cNvPr id="2" name="Content Placeholder 1"/>
          <p:cNvSpPr>
            <a:spLocks noGrp="1"/>
          </p:cNvSpPr>
          <p:nvPr>
            <p:ph sz="quarter" idx="13"/>
          </p:nvPr>
        </p:nvSpPr>
        <p:spPr/>
        <p:txBody>
          <a:bodyPr/>
          <a:lstStyle/>
          <a:p>
            <a:pPr>
              <a:defRPr/>
            </a:pPr>
            <a:r>
              <a:rPr lang="en-US" dirty="0"/>
              <a:t>Brain can interpret frequency as pitch</a:t>
            </a:r>
          </a:p>
          <a:p>
            <a:pPr lvl="1">
              <a:defRPr/>
            </a:pPr>
            <a:r>
              <a:rPr lang="en-US" dirty="0"/>
              <a:t>High </a:t>
            </a:r>
            <a:r>
              <a:rPr lang="en-US" dirty="0" err="1"/>
              <a:t>freq</a:t>
            </a:r>
            <a:r>
              <a:rPr lang="en-US" dirty="0"/>
              <a:t> = high pitch</a:t>
            </a:r>
          </a:p>
          <a:p>
            <a:pPr lvl="1">
              <a:defRPr/>
            </a:pPr>
            <a:r>
              <a:rPr lang="en-US" dirty="0"/>
              <a:t>Subjective because most people don’t have perfect pitch</a:t>
            </a:r>
          </a:p>
          <a:p>
            <a:pPr lvl="1">
              <a:defRPr/>
            </a:pPr>
            <a:endParaRPr lang="en-US" dirty="0"/>
          </a:p>
          <a:p>
            <a:pPr>
              <a:defRPr/>
            </a:pPr>
            <a:r>
              <a:rPr lang="en-US" dirty="0"/>
              <a:t>Some electronic devices can produce and detect exact frequencies</a:t>
            </a:r>
          </a:p>
          <a:p>
            <a:endParaRPr lang="en-US" dirty="0"/>
          </a:p>
        </p:txBody>
      </p:sp>
    </p:spTree>
    <p:extLst>
      <p:ext uri="{BB962C8B-B14F-4D97-AF65-F5344CB8AC3E}">
        <p14:creationId xmlns:p14="http://schemas.microsoft.com/office/powerpoint/2010/main" val="141881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Autofit/>
          </a:bodyPr>
          <a:lstStyle/>
          <a:p>
            <a:pPr>
              <a:defRPr/>
            </a:pPr>
            <a:r>
              <a:rPr lang="en-US" sz="2800" dirty="0"/>
              <a:t>07-03 Sound, Speed, Frequency, and Wavelength</a:t>
            </a:r>
          </a:p>
        </p:txBody>
      </p:sp>
      <p:sp>
        <p:nvSpPr>
          <p:cNvPr id="2" name="Content Placeholder 1"/>
          <p:cNvSpPr>
            <a:spLocks noGrp="1"/>
          </p:cNvSpPr>
          <p:nvPr>
            <p:ph sz="quarter" idx="13"/>
          </p:nvPr>
        </p:nvSpPr>
        <p:spPr/>
        <p:txBody>
          <a:bodyPr>
            <a:normAutofit fontScale="92500" lnSpcReduction="10000"/>
          </a:bodyPr>
          <a:lstStyle/>
          <a:p>
            <a:pPr>
              <a:defRPr/>
            </a:pPr>
            <a:r>
              <a:rPr lang="en-US" dirty="0"/>
              <a:t>The condensations have more pressure than the rarefactions</a:t>
            </a:r>
          </a:p>
          <a:p>
            <a:pPr>
              <a:defRPr/>
            </a:pPr>
            <a:r>
              <a:rPr lang="en-US" dirty="0"/>
              <a:t>Amplitude = highest pressure</a:t>
            </a:r>
          </a:p>
          <a:p>
            <a:pPr>
              <a:defRPr/>
            </a:pPr>
            <a:endParaRPr lang="en-US" dirty="0"/>
          </a:p>
          <a:p>
            <a:pPr>
              <a:defRPr/>
            </a:pPr>
            <a:r>
              <a:rPr lang="en-US" dirty="0"/>
              <a:t>Typical conversation, Amp = 0.03 Pa</a:t>
            </a:r>
          </a:p>
          <a:p>
            <a:pPr>
              <a:defRPr/>
            </a:pPr>
            <a:r>
              <a:rPr lang="en-US" dirty="0"/>
              <a:t>Atmospheric air pressure = 101,000 Pa</a:t>
            </a:r>
          </a:p>
          <a:p>
            <a:pPr>
              <a:defRPr/>
            </a:pPr>
            <a:endParaRPr lang="en-US" dirty="0"/>
          </a:p>
          <a:p>
            <a:pPr>
              <a:defRPr/>
            </a:pPr>
            <a:r>
              <a:rPr lang="en-US" dirty="0"/>
              <a:t>Loudness is ear’s interpretation of pressure amplitude</a:t>
            </a:r>
          </a:p>
          <a:p>
            <a:endParaRPr lang="en-US" dirty="0"/>
          </a:p>
        </p:txBody>
      </p:sp>
    </p:spTree>
    <p:extLst>
      <p:ext uri="{BB962C8B-B14F-4D97-AF65-F5344CB8AC3E}">
        <p14:creationId xmlns:p14="http://schemas.microsoft.com/office/powerpoint/2010/main" val="311342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Autofit/>
          </a:bodyPr>
          <a:lstStyle/>
          <a:p>
            <a:pPr>
              <a:defRPr/>
            </a:pPr>
            <a:r>
              <a:rPr lang="en-US" sz="2800" dirty="0"/>
              <a:t>07-03 Sound, Speed, Frequency, and Wavelength</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3"/>
              </p:nvPr>
            </p:nvSpPr>
            <p:spPr/>
            <p:txBody>
              <a:bodyPr>
                <a:normAutofit lnSpcReduction="10000"/>
              </a:bodyPr>
              <a:lstStyle/>
              <a:p>
                <a:pPr>
                  <a:defRPr/>
                </a:pPr>
                <a:r>
                  <a:rPr lang="en-US" dirty="0"/>
                  <a:t>For all waves</a:t>
                </a:r>
              </a:p>
              <a:p>
                <a:pPr marL="0" indent="0">
                  <a:buNone/>
                  <a:defRPr/>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𝑤</m:t>
                          </m:r>
                        </m:sub>
                      </m:sSub>
                      <m:r>
                        <a:rPr lang="en-US" i="1">
                          <a:latin typeface="Cambria Math"/>
                        </a:rPr>
                        <m:t>=</m:t>
                      </m:r>
                      <m:r>
                        <a:rPr lang="en-US" i="1">
                          <a:latin typeface="Cambria Math"/>
                        </a:rPr>
                        <m:t>𝑓</m:t>
                      </m:r>
                      <m:r>
                        <a:rPr lang="en-US" i="1">
                          <a:latin typeface="Cambria Math"/>
                        </a:rPr>
                        <m:t>𝜆</m:t>
                      </m:r>
                    </m:oMath>
                  </m:oMathPara>
                </a14:m>
                <a:endParaRPr lang="en-US" dirty="0"/>
              </a:p>
              <a:p>
                <a:pPr>
                  <a:defRPr/>
                </a:pPr>
                <a:r>
                  <a:rPr lang="en-US" dirty="0"/>
                  <a:t>Sound travels slowest in gases, faster in liquids, and fastest in solids</a:t>
                </a:r>
              </a:p>
              <a:p>
                <a:pPr>
                  <a:defRPr/>
                </a:pPr>
                <a:endParaRPr lang="en-US" dirty="0"/>
              </a:p>
              <a:p>
                <a:pPr>
                  <a:defRPr/>
                </a:pPr>
                <a:r>
                  <a:rPr lang="en-US" dirty="0"/>
                  <a:t>Air at 20 </a:t>
                </a:r>
                <a14:m>
                  <m:oMath xmlns:m="http://schemas.openxmlformats.org/officeDocument/2006/math">
                    <m:r>
                      <a:rPr lang="en-US" i="1">
                        <a:latin typeface="Cambria Math" panose="02040503050406030204" pitchFamily="18" charset="0"/>
                      </a:rPr>
                      <m:t>°</m:t>
                    </m:r>
                    <m:r>
                      <m:rPr>
                        <m:sty m:val="p"/>
                      </m:rPr>
                      <a:rPr lang="en-US">
                        <a:latin typeface="Cambria Math" panose="02040503050406030204" pitchFamily="18" charset="0"/>
                      </a:rPr>
                      <m:t>C</m:t>
                    </m:r>
                  </m:oMath>
                </a14:m>
                <a:r>
                  <a:rPr lang="en-US" dirty="0"/>
                  <a:t> </a:t>
                </a:r>
                <a:r>
                  <a:rPr lang="en-US" dirty="0">
                    <a:sym typeface="Wingdings" pitchFamily="2" charset="2"/>
                  </a:rPr>
                  <a:t> 343 m/s</a:t>
                </a:r>
              </a:p>
              <a:p>
                <a:pPr>
                  <a:defRPr/>
                </a:pPr>
                <a:r>
                  <a:rPr lang="en-US" dirty="0">
                    <a:sym typeface="Wingdings" pitchFamily="2" charset="2"/>
                  </a:rPr>
                  <a:t>Fresh Water  1482 m/s</a:t>
                </a:r>
              </a:p>
              <a:p>
                <a:pPr>
                  <a:defRPr/>
                </a:pPr>
                <a:r>
                  <a:rPr lang="en-US" dirty="0">
                    <a:sym typeface="Wingdings" pitchFamily="2" charset="2"/>
                  </a:rPr>
                  <a:t>Steel  5960 m/s</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3"/>
              </p:nvPr>
            </p:nvSpPr>
            <p:spPr>
              <a:blipFill>
                <a:blip r:embed="rId3"/>
                <a:stretch>
                  <a:fillRect l="-1067" t="-1739" r="-1000" b="-2609"/>
                </a:stretch>
              </a:blipFill>
            </p:spPr>
            <p:txBody>
              <a:bodyPr/>
              <a:lstStyle/>
              <a:p>
                <a:r>
                  <a:rPr lang="en-US">
                    <a:noFill/>
                  </a:rPr>
                  <a:t> </a:t>
                </a:r>
              </a:p>
            </p:txBody>
          </p:sp>
        </mc:Fallback>
      </mc:AlternateContent>
    </p:spTree>
    <p:extLst>
      <p:ext uri="{BB962C8B-B14F-4D97-AF65-F5344CB8AC3E}">
        <p14:creationId xmlns:p14="http://schemas.microsoft.com/office/powerpoint/2010/main" val="56642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Autofit/>
          </a:bodyPr>
          <a:lstStyle/>
          <a:p>
            <a:pPr>
              <a:defRPr/>
            </a:pPr>
            <a:r>
              <a:rPr lang="en-US" sz="2800" dirty="0"/>
              <a:t>07-03 Sound, Speed, Frequency, and Wavelength</a:t>
            </a:r>
          </a:p>
        </p:txBody>
      </p:sp>
      <p:sp>
        <p:nvSpPr>
          <p:cNvPr id="2" name="Content Placeholder 1"/>
          <p:cNvSpPr>
            <a:spLocks noGrp="1"/>
          </p:cNvSpPr>
          <p:nvPr>
            <p:ph sz="quarter" idx="13"/>
          </p:nvPr>
        </p:nvSpPr>
        <p:spPr/>
        <p:txBody>
          <a:bodyPr/>
          <a:lstStyle/>
          <a:p>
            <a:pPr>
              <a:defRPr/>
            </a:pPr>
            <a:r>
              <a:rPr lang="en-US" dirty="0"/>
              <a:t>Speed of sound depends on properties of medium</a:t>
            </a:r>
          </a:p>
          <a:p>
            <a:pPr>
              <a:defRPr/>
            </a:pPr>
            <a:endParaRPr lang="en-US" dirty="0"/>
          </a:p>
          <a:p>
            <a:pPr>
              <a:defRPr/>
            </a:pPr>
            <a:r>
              <a:rPr lang="en-US" dirty="0"/>
              <a:t>In gases</a:t>
            </a:r>
          </a:p>
          <a:p>
            <a:pPr lvl="1">
              <a:defRPr/>
            </a:pPr>
            <a:r>
              <a:rPr lang="en-US" dirty="0"/>
              <a:t>Sound is transmitted only when molecules collide</a:t>
            </a:r>
          </a:p>
          <a:p>
            <a:pPr lvl="1">
              <a:defRPr/>
            </a:pPr>
            <a:r>
              <a:rPr lang="en-US" dirty="0"/>
              <a:t>So we derive formula from speed of molecules</a:t>
            </a:r>
          </a:p>
          <a:p>
            <a:pPr lvl="2">
              <a:defRPr/>
            </a:pPr>
            <a:r>
              <a:rPr lang="en-US" dirty="0"/>
              <a:t>And speed changes with temperature</a:t>
            </a:r>
          </a:p>
        </p:txBody>
      </p:sp>
    </p:spTree>
    <p:extLst>
      <p:ext uri="{BB962C8B-B14F-4D97-AF65-F5344CB8AC3E}">
        <p14:creationId xmlns:p14="http://schemas.microsoft.com/office/powerpoint/2010/main" val="258074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07-03 Sound, Speed, Frequency, and Wavelength</a:t>
            </a:r>
          </a:p>
        </p:txBody>
      </p:sp>
      <mc:AlternateContent xmlns:mc="http://schemas.openxmlformats.org/markup-compatibility/2006" xmlns:a14="http://schemas.microsoft.com/office/drawing/2010/main">
        <mc:Choice Requires="a14">
          <p:sp>
            <p:nvSpPr>
              <p:cNvPr id="4" name="Content Placeholder 3"/>
              <p:cNvSpPr>
                <a:spLocks noGrp="1"/>
              </p:cNvSpPr>
              <p:nvPr>
                <p:ph sz="quarter" idx="13"/>
              </p:nvPr>
            </p:nvSpPr>
            <p:spPr/>
            <p:txBody>
              <a:bodyPr/>
              <a:lstStyle/>
              <a:p>
                <a:r>
                  <a:rPr lang="en-US" dirty="0"/>
                  <a:t>For air</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𝑤</m:t>
                          </m:r>
                        </m:sub>
                      </m:sSub>
                      <m:r>
                        <a:rPr lang="en-US" i="1">
                          <a:latin typeface="Cambria Math"/>
                        </a:rPr>
                        <m:t>=</m:t>
                      </m:r>
                      <m:d>
                        <m:dPr>
                          <m:ctrlPr>
                            <a:rPr lang="en-US" i="1">
                              <a:latin typeface="Cambria Math" panose="02040503050406030204" pitchFamily="18" charset="0"/>
                            </a:rPr>
                          </m:ctrlPr>
                        </m:dPr>
                        <m:e>
                          <m:r>
                            <a:rPr lang="en-US" i="1">
                              <a:latin typeface="Cambria Math"/>
                            </a:rPr>
                            <m:t>331</m:t>
                          </m:r>
                          <m:f>
                            <m:fPr>
                              <m:ctrlPr>
                                <a:rPr lang="en-US" i="1">
                                  <a:latin typeface="Cambria Math" panose="02040503050406030204" pitchFamily="18" charset="0"/>
                                </a:rPr>
                              </m:ctrlPr>
                            </m:fPr>
                            <m:num>
                              <m:r>
                                <a:rPr lang="en-US" i="1">
                                  <a:latin typeface="Cambria Math"/>
                                </a:rPr>
                                <m:t>𝑚</m:t>
                              </m:r>
                            </m:num>
                            <m:den>
                              <m:r>
                                <a:rPr lang="en-US" i="1">
                                  <a:latin typeface="Cambria Math"/>
                                </a:rPr>
                                <m:t>𝑠</m:t>
                              </m:r>
                            </m:den>
                          </m:f>
                        </m:e>
                      </m:d>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a:rPr>
                                <m:t>𝑇</m:t>
                              </m:r>
                            </m:num>
                            <m:den>
                              <m:r>
                                <a:rPr lang="en-US" i="1">
                                  <a:latin typeface="Cambria Math"/>
                                </a:rPr>
                                <m:t>273 </m:t>
                              </m:r>
                              <m:r>
                                <a:rPr lang="en-US" i="1">
                                  <a:latin typeface="Cambria Math"/>
                                </a:rPr>
                                <m:t>𝐾</m:t>
                              </m:r>
                            </m:den>
                          </m:f>
                        </m:e>
                      </m:rad>
                    </m:oMath>
                  </m:oMathPara>
                </a14:m>
                <a:endParaRPr lang="en-US" dirty="0"/>
              </a:p>
              <a:p>
                <a:pPr lvl="1"/>
                <a:r>
                  <a:rPr lang="en-US" dirty="0"/>
                  <a:t>where T is in Kelvin</a:t>
                </a:r>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quarter" idx="13"/>
              </p:nvPr>
            </p:nvSpPr>
            <p:spPr>
              <a:blipFill>
                <a:blip r:embed="rId3"/>
                <a:stretch>
                  <a:fillRect l="-1067" t="-1043"/>
                </a:stretch>
              </a:blipFill>
            </p:spPr>
            <p:txBody>
              <a:bodyPr/>
              <a:lstStyle/>
              <a:p>
                <a:r>
                  <a:rPr lang="en-US">
                    <a:noFill/>
                  </a:rPr>
                  <a:t> </a:t>
                </a:r>
              </a:p>
            </p:txBody>
          </p:sp>
        </mc:Fallback>
      </mc:AlternateContent>
    </p:spTree>
    <p:extLst>
      <p:ext uri="{BB962C8B-B14F-4D97-AF65-F5344CB8AC3E}">
        <p14:creationId xmlns:p14="http://schemas.microsoft.com/office/powerpoint/2010/main" val="3793050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07-03 Sound, Speed, Frequency, and Wavelength</a:t>
            </a:r>
          </a:p>
        </p:txBody>
      </p:sp>
      <mc:AlternateContent xmlns:mc="http://schemas.openxmlformats.org/markup-compatibility/2006" xmlns:a14="http://schemas.microsoft.com/office/drawing/2010/main">
        <mc:Choice Requires="a14">
          <p:sp>
            <p:nvSpPr>
              <p:cNvPr id="4" name="Content Placeholder 3"/>
              <p:cNvSpPr>
                <a:spLocks noGrp="1"/>
              </p:cNvSpPr>
              <p:nvPr>
                <p:ph sz="quarter" idx="13"/>
              </p:nvPr>
            </p:nvSpPr>
            <p:spPr/>
            <p:txBody>
              <a:bodyPr/>
              <a:lstStyle/>
              <a:p>
                <a:r>
                  <a:rPr lang="en-US" dirty="0"/>
                  <a:t>What wavelength corresponds to a frequency of concert A which is 440 Hz if the air is 25 °C?</a:t>
                </a:r>
              </a:p>
              <a:p>
                <a:endParaRPr lang="en-US" dirty="0"/>
              </a:p>
              <a:p>
                <a:endParaRPr lang="en-US" dirty="0"/>
              </a:p>
              <a:p>
                <a14:m>
                  <m:oMath xmlns:m="http://schemas.openxmlformats.org/officeDocument/2006/math">
                    <m:r>
                      <a:rPr lang="en-US" i="1">
                        <a:latin typeface="Cambria Math"/>
                      </a:rPr>
                      <m:t>𝜆</m:t>
                    </m:r>
                    <m:r>
                      <a:rPr lang="en-US" i="1">
                        <a:latin typeface="Cambria Math"/>
                      </a:rPr>
                      <m:t>=0.786 </m:t>
                    </m:r>
                    <m:r>
                      <a:rPr lang="en-US" i="1">
                        <a:latin typeface="Cambria Math"/>
                      </a:rPr>
                      <m:t>𝑚</m:t>
                    </m:r>
                  </m:oMath>
                </a14:m>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quarter" idx="13"/>
              </p:nvPr>
            </p:nvSpPr>
            <p:spPr>
              <a:blipFill>
                <a:blip r:embed="rId3"/>
                <a:stretch>
                  <a:fillRect l="-1067" t="-1043" r="-400"/>
                </a:stretch>
              </a:blipFill>
            </p:spPr>
            <p:txBody>
              <a:bodyPr/>
              <a:lstStyle/>
              <a:p>
                <a:r>
                  <a:rPr lang="en-US">
                    <a:noFill/>
                  </a:rPr>
                  <a:t> </a:t>
                </a:r>
              </a:p>
            </p:txBody>
          </p:sp>
        </mc:Fallback>
      </mc:AlternateContent>
    </p:spTree>
    <p:extLst>
      <p:ext uri="{BB962C8B-B14F-4D97-AF65-F5344CB8AC3E}">
        <p14:creationId xmlns:p14="http://schemas.microsoft.com/office/powerpoint/2010/main" val="104432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ASTUTE-CLASS-SUBMARINE-2_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p:txBody>
          <a:bodyPr>
            <a:noAutofit/>
          </a:bodyPr>
          <a:lstStyle/>
          <a:p>
            <a:pPr>
              <a:defRPr/>
            </a:pPr>
            <a:r>
              <a:rPr lang="en-US" sz="2800" dirty="0"/>
              <a:t>07-03 Sound, Speed, Frequency, and Wavelength</a:t>
            </a:r>
          </a:p>
        </p:txBody>
      </p:sp>
      <p:sp>
        <p:nvSpPr>
          <p:cNvPr id="2" name="Content Placeholder 1"/>
          <p:cNvSpPr>
            <a:spLocks noGrp="1"/>
          </p:cNvSpPr>
          <p:nvPr>
            <p:ph sz="quarter" idx="13"/>
          </p:nvPr>
        </p:nvSpPr>
        <p:spPr/>
        <p:txBody>
          <a:bodyPr>
            <a:normAutofit lnSpcReduction="10000"/>
          </a:bodyPr>
          <a:lstStyle/>
          <a:p>
            <a:pPr>
              <a:defRPr/>
            </a:pPr>
            <a:r>
              <a:rPr lang="en-US" dirty="0">
                <a:solidFill>
                  <a:srgbClr val="FFC000"/>
                </a:solidFill>
              </a:rPr>
              <a:t>Sonar (</a:t>
            </a:r>
            <a:r>
              <a:rPr lang="en-US" b="1" dirty="0">
                <a:solidFill>
                  <a:srgbClr val="FFC000"/>
                </a:solidFill>
              </a:rPr>
              <a:t>So</a:t>
            </a:r>
            <a:r>
              <a:rPr lang="en-US" dirty="0">
                <a:solidFill>
                  <a:srgbClr val="FFC000"/>
                </a:solidFill>
              </a:rPr>
              <a:t>und </a:t>
            </a:r>
            <a:r>
              <a:rPr lang="en-US" b="1" dirty="0">
                <a:solidFill>
                  <a:srgbClr val="FFC000"/>
                </a:solidFill>
              </a:rPr>
              <a:t>Na</a:t>
            </a:r>
            <a:r>
              <a:rPr lang="en-US" dirty="0">
                <a:solidFill>
                  <a:srgbClr val="FFC000"/>
                </a:solidFill>
              </a:rPr>
              <a:t>vigation </a:t>
            </a:r>
            <a:r>
              <a:rPr lang="en-US" b="1" dirty="0">
                <a:solidFill>
                  <a:srgbClr val="FFC000"/>
                </a:solidFill>
              </a:rPr>
              <a:t>R</a:t>
            </a:r>
            <a:r>
              <a:rPr lang="en-US" dirty="0">
                <a:solidFill>
                  <a:srgbClr val="FFC000"/>
                </a:solidFill>
              </a:rPr>
              <a:t>anging)</a:t>
            </a:r>
          </a:p>
          <a:p>
            <a:pPr>
              <a:defRPr/>
            </a:pPr>
            <a:r>
              <a:rPr lang="en-US" dirty="0">
                <a:solidFill>
                  <a:srgbClr val="FFC000"/>
                </a:solidFill>
              </a:rPr>
              <a:t>Sound is emitted from the hull of a ship.</a:t>
            </a:r>
          </a:p>
          <a:p>
            <a:pPr>
              <a:defRPr/>
            </a:pPr>
            <a:r>
              <a:rPr lang="en-US" dirty="0">
                <a:solidFill>
                  <a:srgbClr val="FFC000"/>
                </a:solidFill>
              </a:rPr>
              <a:t>It bounces off some object.</a:t>
            </a:r>
          </a:p>
          <a:p>
            <a:pPr>
              <a:defRPr/>
            </a:pPr>
            <a:r>
              <a:rPr lang="en-US" dirty="0">
                <a:solidFill>
                  <a:srgbClr val="FFC000"/>
                </a:solidFill>
              </a:rPr>
              <a:t>The echo returns to a receiver on the hull of the ship</a:t>
            </a:r>
          </a:p>
          <a:p>
            <a:pPr>
              <a:defRPr/>
            </a:pPr>
            <a:r>
              <a:rPr lang="en-US" dirty="0">
                <a:solidFill>
                  <a:srgbClr val="FFC000"/>
                </a:solidFill>
              </a:rPr>
              <a:t>How far away is a ship if it takes 3.4 s to receive a return signal in seawater?</a:t>
            </a:r>
          </a:p>
          <a:p>
            <a:pPr lvl="1">
              <a:defRPr/>
            </a:pPr>
            <a:r>
              <a:rPr lang="en-US" dirty="0">
                <a:solidFill>
                  <a:srgbClr val="FFC000"/>
                </a:solidFill>
              </a:rPr>
              <a:t>d = 2618 m</a:t>
            </a:r>
          </a:p>
        </p:txBody>
      </p:sp>
    </p:spTree>
    <p:extLst>
      <p:ext uri="{BB962C8B-B14F-4D97-AF65-F5344CB8AC3E}">
        <p14:creationId xmlns:p14="http://schemas.microsoft.com/office/powerpoint/2010/main" val="166158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07-03 Homework</a:t>
            </a:r>
          </a:p>
        </p:txBody>
      </p:sp>
      <p:sp>
        <p:nvSpPr>
          <p:cNvPr id="5" name="Content Placeholder 4"/>
          <p:cNvSpPr>
            <a:spLocks noGrp="1"/>
          </p:cNvSpPr>
          <p:nvPr>
            <p:ph sz="quarter" idx="13"/>
          </p:nvPr>
        </p:nvSpPr>
        <p:spPr/>
        <p:txBody>
          <a:bodyPr/>
          <a:lstStyle/>
          <a:p>
            <a:r>
              <a:rPr lang="en-US" dirty="0"/>
              <a:t>These problems sound like you could speed right through them.</a:t>
            </a:r>
          </a:p>
          <a:p>
            <a:endParaRPr lang="en-US" dirty="0"/>
          </a:p>
          <a:p>
            <a:r>
              <a:rPr lang="en-US" dirty="0"/>
              <a:t>Read 17.3</a:t>
            </a:r>
          </a:p>
          <a:p>
            <a:endParaRPr lang="en-US" dirty="0"/>
          </a:p>
        </p:txBody>
      </p:sp>
      <p:sp>
        <p:nvSpPr>
          <p:cNvPr id="6" name="Content Placeholder 5"/>
          <p:cNvSpPr>
            <a:spLocks noGrp="1"/>
          </p:cNvSpPr>
          <p:nvPr>
            <p:ph sz="quarter" idx="14"/>
          </p:nvPr>
        </p:nvSpPr>
        <p:spPr/>
        <p:txBody>
          <a:bodyPr/>
          <a:lstStyle/>
          <a:p>
            <a:endParaRPr lang="en-US"/>
          </a:p>
        </p:txBody>
      </p:sp>
    </p:spTree>
    <p:extLst>
      <p:ext uri="{BB962C8B-B14F-4D97-AF65-F5344CB8AC3E}">
        <p14:creationId xmlns:p14="http://schemas.microsoft.com/office/powerpoint/2010/main" val="1507815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757B-AA25-4A3C-A8C4-B12C7783EB1D}"/>
              </a:ext>
            </a:extLst>
          </p:cNvPr>
          <p:cNvSpPr>
            <a:spLocks noGrp="1"/>
          </p:cNvSpPr>
          <p:nvPr>
            <p:ph type="title"/>
          </p:nvPr>
        </p:nvSpPr>
        <p:spPr/>
        <p:txBody>
          <a:bodyPr/>
          <a:lstStyle/>
          <a:p>
            <a:r>
              <a:rPr lang="en-US" dirty="0"/>
              <a:t>07-04 Sound Intensity and Sound Level</a:t>
            </a:r>
          </a:p>
        </p:txBody>
      </p:sp>
      <p:sp>
        <p:nvSpPr>
          <p:cNvPr id="3" name="Text Placeholder 2">
            <a:extLst>
              <a:ext uri="{FF2B5EF4-FFF2-40B4-BE49-F238E27FC236}">
                <a16:creationId xmlns:a16="http://schemas.microsoft.com/office/drawing/2014/main" id="{121859EB-DC1B-4607-95E5-F27618CF6BD3}"/>
              </a:ext>
            </a:extLst>
          </p:cNvPr>
          <p:cNvSpPr>
            <a:spLocks noGrp="1"/>
          </p:cNvSpPr>
          <p:nvPr>
            <p:ph type="body" idx="1"/>
          </p:nvPr>
        </p:nvSpPr>
        <p:spPr/>
        <p:txBody>
          <a:bodyPr/>
          <a:lstStyle/>
          <a:p>
            <a:r>
              <a:rPr lang="en-US" dirty="0"/>
              <a:t>In this lesson you will…</a:t>
            </a:r>
          </a:p>
          <a:p>
            <a:r>
              <a:rPr lang="en-US" dirty="0"/>
              <a:t>• Define intensity, sound intensity, and sound pressure level.</a:t>
            </a:r>
          </a:p>
          <a:p>
            <a:r>
              <a:rPr lang="en-US" dirty="0"/>
              <a:t>• Calculate sound intensity levels in decibels (dB).</a:t>
            </a:r>
          </a:p>
        </p:txBody>
      </p:sp>
    </p:spTree>
    <p:extLst>
      <p:ext uri="{BB962C8B-B14F-4D97-AF65-F5344CB8AC3E}">
        <p14:creationId xmlns:p14="http://schemas.microsoft.com/office/powerpoint/2010/main" val="1062291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07-04 Lab</a:t>
            </a:r>
          </a:p>
        </p:txBody>
      </p:sp>
      <p:sp>
        <p:nvSpPr>
          <p:cNvPr id="6" name="Content Placeholder 5"/>
          <p:cNvSpPr>
            <a:spLocks noGrp="1"/>
          </p:cNvSpPr>
          <p:nvPr>
            <p:ph sz="quarter" idx="13"/>
          </p:nvPr>
        </p:nvSpPr>
        <p:spPr/>
        <p:txBody>
          <a:bodyPr/>
          <a:lstStyle/>
          <a:p>
            <a:r>
              <a:rPr lang="en-US" dirty="0"/>
              <a:t>Do the 07-04 Intensity vs Distance Lab</a:t>
            </a:r>
          </a:p>
        </p:txBody>
      </p:sp>
    </p:spTree>
    <p:extLst>
      <p:ext uri="{BB962C8B-B14F-4D97-AF65-F5344CB8AC3E}">
        <p14:creationId xmlns:p14="http://schemas.microsoft.com/office/powerpoint/2010/main" val="2549741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pPr>
              <a:defRPr/>
            </a:pPr>
            <a:r>
              <a:rPr lang="en-US" sz="3600" dirty="0"/>
              <a:t>07-01 Waves</a:t>
            </a:r>
          </a:p>
        </p:txBody>
      </p:sp>
      <p:sp>
        <p:nvSpPr>
          <p:cNvPr id="2" name="Content Placeholder 1"/>
          <p:cNvSpPr>
            <a:spLocks noGrp="1"/>
          </p:cNvSpPr>
          <p:nvPr>
            <p:ph sz="quarter" idx="13"/>
          </p:nvPr>
        </p:nvSpPr>
        <p:spPr/>
        <p:txBody>
          <a:bodyPr>
            <a:normAutofit fontScale="92500" lnSpcReduction="20000"/>
          </a:bodyPr>
          <a:lstStyle/>
          <a:p>
            <a:pPr marL="0" indent="0">
              <a:buNone/>
              <a:defRPr/>
            </a:pPr>
            <a:r>
              <a:rPr lang="en-US" dirty="0"/>
              <a:t>Waves</a:t>
            </a:r>
          </a:p>
          <a:p>
            <a:pPr>
              <a:defRPr/>
            </a:pPr>
            <a:r>
              <a:rPr lang="en-US" dirty="0"/>
              <a:t>A traveling disturbance</a:t>
            </a:r>
          </a:p>
          <a:p>
            <a:pPr>
              <a:defRPr/>
            </a:pPr>
            <a:r>
              <a:rPr lang="en-US" dirty="0"/>
              <a:t>Carries energy from place to place</a:t>
            </a:r>
          </a:p>
          <a:p>
            <a:pPr>
              <a:defRPr/>
            </a:pPr>
            <a:endParaRPr lang="en-US" dirty="0"/>
          </a:p>
          <a:p>
            <a:pPr>
              <a:defRPr/>
            </a:pPr>
            <a:r>
              <a:rPr lang="en-US" dirty="0"/>
              <a:t>When a boat makes a wave, </a:t>
            </a:r>
          </a:p>
          <a:p>
            <a:pPr lvl="1">
              <a:defRPr/>
            </a:pPr>
            <a:r>
              <a:rPr lang="en-US" dirty="0"/>
              <a:t>the water itself does not get up and move</a:t>
            </a:r>
          </a:p>
          <a:p>
            <a:pPr lvl="1">
              <a:defRPr/>
            </a:pPr>
            <a:r>
              <a:rPr lang="en-US" dirty="0"/>
              <a:t>the water pushes a little, then moves back</a:t>
            </a:r>
          </a:p>
          <a:p>
            <a:pPr lvl="1">
              <a:defRPr/>
            </a:pPr>
            <a:r>
              <a:rPr lang="en-US" dirty="0"/>
              <a:t>energy is transferred in the wave and is what you feel</a:t>
            </a:r>
          </a:p>
          <a:p>
            <a:endParaRPr lang="en-US" dirty="0"/>
          </a:p>
        </p:txBody>
      </p:sp>
    </p:spTree>
    <p:extLst>
      <p:ext uri="{BB962C8B-B14F-4D97-AF65-F5344CB8AC3E}">
        <p14:creationId xmlns:p14="http://schemas.microsoft.com/office/powerpoint/2010/main" val="194177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defRPr/>
            </a:pPr>
            <a:r>
              <a:rPr lang="en-US" dirty="0"/>
              <a:t>07-04 Sound Intensity and Sound Level</a:t>
            </a:r>
          </a:p>
        </p:txBody>
      </p:sp>
      <p:sp>
        <p:nvSpPr>
          <p:cNvPr id="2" name="Content Placeholder 1"/>
          <p:cNvSpPr>
            <a:spLocks noGrp="1"/>
          </p:cNvSpPr>
          <p:nvPr>
            <p:ph sz="quarter" idx="13"/>
          </p:nvPr>
        </p:nvSpPr>
        <p:spPr/>
        <p:txBody>
          <a:bodyPr/>
          <a:lstStyle/>
          <a:p>
            <a:pPr>
              <a:defRPr/>
            </a:pPr>
            <a:r>
              <a:rPr lang="en-US" dirty="0"/>
              <a:t>Sound waves carry energy that can do work</a:t>
            </a:r>
          </a:p>
          <a:p>
            <a:pPr>
              <a:defRPr/>
            </a:pPr>
            <a:endParaRPr lang="en-US" dirty="0"/>
          </a:p>
          <a:p>
            <a:pPr>
              <a:defRPr/>
            </a:pPr>
            <a:r>
              <a:rPr lang="en-US" dirty="0"/>
              <a:t>Amount of energy transported per second = power</a:t>
            </a:r>
          </a:p>
          <a:p>
            <a:pPr>
              <a:defRPr/>
            </a:pPr>
            <a:endParaRPr lang="en-US" dirty="0"/>
          </a:p>
          <a:p>
            <a:pPr>
              <a:defRPr/>
            </a:pPr>
            <a:r>
              <a:rPr lang="en-US" dirty="0"/>
              <a:t>Units: J/s = W</a:t>
            </a:r>
          </a:p>
          <a:p>
            <a:endParaRPr lang="en-US" dirty="0"/>
          </a:p>
        </p:txBody>
      </p:sp>
    </p:spTree>
    <p:extLst>
      <p:ext uri="{BB962C8B-B14F-4D97-AF65-F5344CB8AC3E}">
        <p14:creationId xmlns:p14="http://schemas.microsoft.com/office/powerpoint/2010/main" val="142501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a:defRPr/>
            </a:pPr>
            <a:r>
              <a:rPr lang="en-US" dirty="0"/>
              <a:t>07-04 Sound Intensity and Sound Level</a:t>
            </a:r>
          </a:p>
        </p:txBody>
      </p:sp>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p:txBody>
              <a:bodyPr>
                <a:normAutofit lnSpcReduction="10000"/>
              </a:bodyPr>
              <a:lstStyle/>
              <a:p>
                <a:pPr>
                  <a:defRPr/>
                </a:pPr>
                <a:r>
                  <a:rPr lang="en-US" dirty="0"/>
                  <a:t>As sound moves away from a source, it spreads out over a larger and larger area</a:t>
                </a:r>
              </a:p>
              <a:p>
                <a:pPr>
                  <a:defRPr/>
                </a:pPr>
                <a:r>
                  <a:rPr lang="en-US" dirty="0"/>
                  <a:t>As the areas get bigger, intensity at any 1 point is less</a:t>
                </a:r>
              </a:p>
              <a:p>
                <a:pPr>
                  <a:defRPr/>
                </a:pPr>
                <a14:m>
                  <m:oMath xmlns:m="http://schemas.openxmlformats.org/officeDocument/2006/math">
                    <m:r>
                      <a:rPr lang="en-US" i="1" dirty="0" smtClean="0">
                        <a:latin typeface="Cambria Math" panose="02040503050406030204" pitchFamily="18" charset="0"/>
                      </a:rPr>
                      <m:t>𝐼</m:t>
                    </m:r>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r>
                          <a:rPr lang="en-US" i="1" dirty="0" smtClean="0">
                            <a:latin typeface="Cambria Math" panose="02040503050406030204" pitchFamily="18" charset="0"/>
                          </a:rPr>
                          <m:t>𝑃</m:t>
                        </m:r>
                      </m:num>
                      <m:den>
                        <m:r>
                          <a:rPr lang="en-US" i="1" dirty="0" smtClean="0">
                            <a:latin typeface="Cambria Math" panose="02040503050406030204" pitchFamily="18" charset="0"/>
                          </a:rPr>
                          <m:t>𝐴</m:t>
                        </m:r>
                      </m:den>
                    </m:f>
                  </m:oMath>
                </a14:m>
                <a:endParaRPr lang="en-US" dirty="0"/>
              </a:p>
              <a:p>
                <a:pPr>
                  <a:defRPr/>
                </a:pPr>
                <a:r>
                  <a:rPr lang="en-US" dirty="0"/>
                  <a:t>Units: W/m</a:t>
                </a:r>
                <a:r>
                  <a:rPr lang="en-US" baseline="30000" dirty="0"/>
                  <a:t>2</a:t>
                </a: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blipFill>
                <a:blip r:embed="rId3"/>
                <a:stretch>
                  <a:fillRect l="-2159" t="-1739" b="-1739"/>
                </a:stretch>
              </a:blipFill>
            </p:spPr>
            <p:txBody>
              <a:bodyPr/>
              <a:lstStyle/>
              <a:p>
                <a:r>
                  <a:rPr lang="en-US">
                    <a:noFill/>
                  </a:rPr>
                  <a:t> </a:t>
                </a:r>
              </a:p>
            </p:txBody>
          </p:sp>
        </mc:Fallback>
      </mc:AlternateContent>
      <p:pic>
        <p:nvPicPr>
          <p:cNvPr id="9" name="Picture 4" descr="F16"/>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a:xfrm>
            <a:off x="4666909" y="1123950"/>
            <a:ext cx="4477091" cy="284295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2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07-04 Sound Intensity and Sound Level</a:t>
            </a:r>
          </a:p>
        </p:txBody>
      </p:sp>
      <p:pic>
        <p:nvPicPr>
          <p:cNvPr id="5" name="shockwave no audio.avi">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479176" y="1276350"/>
            <a:ext cx="6185647" cy="3505200"/>
          </a:xfrm>
        </p:spPr>
      </p:pic>
    </p:spTree>
    <p:extLst>
      <p:ext uri="{BB962C8B-B14F-4D97-AF65-F5344CB8AC3E}">
        <p14:creationId xmlns:p14="http://schemas.microsoft.com/office/powerpoint/2010/main" val="897665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a:defRPr/>
            </a:pPr>
            <a:r>
              <a:rPr lang="en-US" dirty="0"/>
              <a:t>07-04 Sound Intensity and Sound Level</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3"/>
              </p:nvPr>
            </p:nvSpPr>
            <p:spPr/>
            <p:txBody>
              <a:bodyPr/>
              <a:lstStyle/>
              <a:p>
                <a:pPr>
                  <a:defRPr/>
                </a:pPr>
                <a:r>
                  <a:rPr lang="en-US" dirty="0"/>
                  <a:t>If sound is transmitted uniformly in all directions, the areas are the surfaces of spheres.</a:t>
                </a:r>
              </a:p>
              <a:p>
                <a:pPr>
                  <a:defRPr/>
                </a:pPr>
                <a14:m>
                  <m:oMath xmlns:m="http://schemas.openxmlformats.org/officeDocument/2006/math">
                    <m:sSub>
                      <m:sSubPr>
                        <m:ctrlPr>
                          <a:rPr lang="en-US" i="1" dirty="0">
                            <a:latin typeface="Cambria Math" panose="02040503050406030204" pitchFamily="18" charset="0"/>
                          </a:rPr>
                        </m:ctrlPr>
                      </m:sSubPr>
                      <m:e>
                        <m:r>
                          <a:rPr lang="en-US" i="1" dirty="0">
                            <a:latin typeface="Cambria Math"/>
                          </a:rPr>
                          <m:t>𝐴</m:t>
                        </m:r>
                      </m:e>
                      <m:sub>
                        <m:r>
                          <a:rPr lang="en-US" i="1" dirty="0">
                            <a:latin typeface="Cambria Math"/>
                          </a:rPr>
                          <m:t>𝑠𝑝h𝑒𝑟𝑒</m:t>
                        </m:r>
                      </m:sub>
                    </m:sSub>
                    <m:r>
                      <a:rPr lang="en-US" i="1" dirty="0">
                        <a:latin typeface="Cambria Math"/>
                      </a:rPr>
                      <m:t>=4</m:t>
                    </m:r>
                    <m:r>
                      <a:rPr lang="en-US" i="1" dirty="0">
                        <a:latin typeface="Cambria Math"/>
                        <a:sym typeface="Symbol" pitchFamily="18" charset="2"/>
                      </a:rPr>
                      <m:t>𝜋</m:t>
                    </m:r>
                    <m:sSup>
                      <m:sSupPr>
                        <m:ctrlPr>
                          <a:rPr lang="en-US" i="1" dirty="0">
                            <a:latin typeface="Cambria Math" panose="02040503050406030204" pitchFamily="18" charset="0"/>
                            <a:sym typeface="Symbol" pitchFamily="18" charset="2"/>
                          </a:rPr>
                        </m:ctrlPr>
                      </m:sSupPr>
                      <m:e>
                        <m:r>
                          <m:rPr>
                            <m:sty m:val="p"/>
                          </m:rPr>
                          <a:rPr lang="en-US" i="1" dirty="0">
                            <a:latin typeface="Cambria Math"/>
                            <a:sym typeface="Symbol" pitchFamily="18" charset="2"/>
                          </a:rPr>
                          <m:t>r</m:t>
                        </m:r>
                      </m:e>
                      <m:sup>
                        <m:r>
                          <a:rPr lang="en-US" i="1" dirty="0">
                            <a:latin typeface="Cambria Math"/>
                            <a:sym typeface="Symbol" pitchFamily="18" charset="2"/>
                          </a:rPr>
                          <m:t>2</m:t>
                        </m:r>
                      </m:sup>
                    </m:sSup>
                  </m:oMath>
                </a14:m>
                <a:endParaRPr lang="en-US" dirty="0">
                  <a:sym typeface="Symbol" pitchFamily="18" charset="2"/>
                </a:endParaRPr>
              </a:p>
              <a:p>
                <a:pPr>
                  <a:defRPr/>
                </a:pPr>
                <a:endParaRPr lang="en-US" dirty="0">
                  <a:sym typeface="Symbol" pitchFamily="18" charset="2"/>
                </a:endParaRPr>
              </a:p>
              <a:p>
                <a:pPr>
                  <a:defRPr/>
                </a:pPr>
                <a14:m>
                  <m:oMath xmlns:m="http://schemas.openxmlformats.org/officeDocument/2006/math">
                    <m:sSub>
                      <m:sSubPr>
                        <m:ctrlPr>
                          <a:rPr lang="en-US" i="1" dirty="0">
                            <a:latin typeface="Cambria Math" panose="02040503050406030204" pitchFamily="18" charset="0"/>
                            <a:sym typeface="Symbol" pitchFamily="18" charset="2"/>
                          </a:rPr>
                        </m:ctrlPr>
                      </m:sSubPr>
                      <m:e>
                        <m:r>
                          <a:rPr lang="en-US" i="1" dirty="0">
                            <a:latin typeface="Cambria Math"/>
                            <a:sym typeface="Symbol" pitchFamily="18" charset="2"/>
                          </a:rPr>
                          <m:t>𝐼</m:t>
                        </m:r>
                      </m:e>
                      <m:sub>
                        <m:r>
                          <a:rPr lang="en-US" i="1" dirty="0">
                            <a:latin typeface="Cambria Math"/>
                            <a:sym typeface="Symbol" pitchFamily="18" charset="2"/>
                          </a:rPr>
                          <m:t>𝑢𝑛𝑖𝑓𝑜𝑟𝑚</m:t>
                        </m:r>
                      </m:sub>
                    </m:sSub>
                    <m:r>
                      <a:rPr lang="en-US" i="1" dirty="0">
                        <a:latin typeface="Cambria Math"/>
                        <a:sym typeface="Symbol" pitchFamily="18" charset="2"/>
                      </a:rPr>
                      <m:t>=</m:t>
                    </m:r>
                    <m:f>
                      <m:fPr>
                        <m:ctrlPr>
                          <a:rPr lang="en-US" i="1" dirty="0">
                            <a:latin typeface="Cambria Math" panose="02040503050406030204" pitchFamily="18" charset="0"/>
                            <a:sym typeface="Symbol" pitchFamily="18" charset="2"/>
                          </a:rPr>
                        </m:ctrlPr>
                      </m:fPr>
                      <m:num>
                        <m:r>
                          <a:rPr lang="en-US" i="1" dirty="0">
                            <a:latin typeface="Cambria Math"/>
                            <a:sym typeface="Symbol" pitchFamily="18" charset="2"/>
                          </a:rPr>
                          <m:t>𝑃</m:t>
                        </m:r>
                      </m:num>
                      <m:den>
                        <m:r>
                          <a:rPr lang="en-US" i="1" dirty="0">
                            <a:latin typeface="Cambria Math"/>
                          </a:rPr>
                          <m:t>4</m:t>
                        </m:r>
                        <m:r>
                          <a:rPr lang="en-US" i="1" dirty="0">
                            <a:latin typeface="Cambria Math"/>
                          </a:rPr>
                          <m:t>𝜋</m:t>
                        </m:r>
                        <m:sSup>
                          <m:sSupPr>
                            <m:ctrlPr>
                              <a:rPr lang="en-US" i="1" dirty="0">
                                <a:latin typeface="Cambria Math" panose="02040503050406030204" pitchFamily="18" charset="0"/>
                                <a:sym typeface="Symbol" pitchFamily="18" charset="2"/>
                              </a:rPr>
                            </m:ctrlPr>
                          </m:sSupPr>
                          <m:e>
                            <m:r>
                              <m:rPr>
                                <m:sty m:val="p"/>
                              </m:rPr>
                              <a:rPr lang="en-US" i="1" dirty="0">
                                <a:latin typeface="Cambria Math"/>
                                <a:sym typeface="Symbol" pitchFamily="18" charset="2"/>
                              </a:rPr>
                              <m:t>r</m:t>
                            </m:r>
                          </m:e>
                          <m:sup>
                            <m:r>
                              <a:rPr lang="en-US" i="1" dirty="0">
                                <a:latin typeface="Cambria Math"/>
                                <a:sym typeface="Symbol" pitchFamily="18" charset="2"/>
                              </a:rPr>
                              <m:t>2</m:t>
                            </m:r>
                          </m:sup>
                        </m:sSup>
                      </m:den>
                    </m:f>
                  </m:oMath>
                </a14:m>
                <a:endParaRPr lang="en-US" dirty="0">
                  <a:sym typeface="Symbol" pitchFamily="18" charset="2"/>
                </a:endParaRPr>
              </a:p>
              <a:p>
                <a:pPr>
                  <a:defRPr/>
                </a:pPr>
                <a:endParaRPr lang="en-US" dirty="0">
                  <a:sym typeface="Symbol" pitchFamily="18" charset="2"/>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3"/>
              </p:nvPr>
            </p:nvSpPr>
            <p:spPr>
              <a:blipFill>
                <a:blip r:embed="rId3"/>
                <a:stretch>
                  <a:fillRect l="-1067" t="-1043" r="-667"/>
                </a:stretch>
              </a:blipFill>
            </p:spPr>
            <p:txBody>
              <a:bodyPr/>
              <a:lstStyle/>
              <a:p>
                <a:r>
                  <a:rPr lang="en-US">
                    <a:noFill/>
                  </a:rPr>
                  <a:t> </a:t>
                </a:r>
              </a:p>
            </p:txBody>
          </p:sp>
        </mc:Fallback>
      </mc:AlternateContent>
    </p:spTree>
    <p:extLst>
      <p:ext uri="{BB962C8B-B14F-4D97-AF65-F5344CB8AC3E}">
        <p14:creationId xmlns:p14="http://schemas.microsoft.com/office/powerpoint/2010/main" val="93314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07-04 Sound Intensity and Sound Level</a:t>
            </a:r>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p:txBody>
              <a:bodyPr/>
              <a:lstStyle/>
              <a:p>
                <a:r>
                  <a:rPr lang="en-US" dirty="0"/>
                  <a:t>Intensity is proportional to amplitude</a:t>
                </a:r>
                <a:r>
                  <a:rPr lang="en-US" baseline="30000" dirty="0"/>
                  <a:t>2</a:t>
                </a:r>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a:rPr>
                        <m:t>𝐼</m:t>
                      </m:r>
                      <m:r>
                        <a:rPr lang="en-US" i="1">
                          <a:latin typeface="Cambria Math"/>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m:rPr>
                                      <m:sty m:val="p"/>
                                    </m:rPr>
                                    <a:rPr lang="en-US">
                                      <a:latin typeface="Cambria Math"/>
                                    </a:rPr>
                                    <m:t>Δ</m:t>
                                  </m:r>
                                  <m:r>
                                    <a:rPr lang="en-US" i="1">
                                      <a:latin typeface="Cambria Math"/>
                                    </a:rPr>
                                    <m:t>𝑝</m:t>
                                  </m:r>
                                </m:e>
                              </m:d>
                            </m:e>
                            <m:sup>
                              <m:r>
                                <a:rPr lang="en-US" i="1">
                                  <a:latin typeface="Cambria Math"/>
                                </a:rPr>
                                <m:t>2</m:t>
                              </m:r>
                            </m:sup>
                          </m:sSup>
                        </m:num>
                        <m:den>
                          <m:r>
                            <a:rPr lang="en-US" i="1">
                              <a:latin typeface="Cambria Math"/>
                            </a:rPr>
                            <m:t>2</m:t>
                          </m:r>
                          <m:r>
                            <a:rPr lang="en-US" i="1">
                              <a:latin typeface="Cambria Math"/>
                            </a:rPr>
                            <m:t>𝜌</m:t>
                          </m:r>
                          <m:sSub>
                            <m:sSubPr>
                              <m:ctrlPr>
                                <a:rPr lang="en-US" i="1">
                                  <a:latin typeface="Cambria Math" panose="02040503050406030204" pitchFamily="18" charset="0"/>
                                </a:rPr>
                              </m:ctrlPr>
                            </m:sSubPr>
                            <m:e>
                              <m:r>
                                <a:rPr lang="en-US" i="1">
                                  <a:latin typeface="Cambria Math"/>
                                </a:rPr>
                                <m:t>𝑣</m:t>
                              </m:r>
                            </m:e>
                            <m:sub>
                              <m:r>
                                <a:rPr lang="en-US" i="1">
                                  <a:latin typeface="Cambria Math"/>
                                </a:rPr>
                                <m:t>𝑤</m:t>
                              </m:r>
                            </m:sub>
                          </m:sSub>
                        </m:den>
                      </m:f>
                    </m:oMath>
                  </m:oMathPara>
                </a14:m>
                <a:endParaRPr lang="en-US" dirty="0"/>
              </a:p>
              <a:p>
                <a:pPr lvl="1"/>
                <a:r>
                  <a:rPr lang="en-US" dirty="0"/>
                  <a:t>where</a:t>
                </a:r>
              </a:p>
              <a:p>
                <a:pPr lvl="2"/>
                <a14:m>
                  <m:oMath xmlns:m="http://schemas.openxmlformats.org/officeDocument/2006/math">
                    <m:r>
                      <m:rPr>
                        <m:sty m:val="p"/>
                      </m:rPr>
                      <a:rPr lang="en-US">
                        <a:latin typeface="Cambria Math"/>
                      </a:rPr>
                      <m:t>Δ</m:t>
                    </m:r>
                    <m:r>
                      <a:rPr lang="en-US" i="1">
                        <a:latin typeface="Cambria Math"/>
                      </a:rPr>
                      <m:t>𝑝</m:t>
                    </m:r>
                  </m:oMath>
                </a14:m>
                <a:r>
                  <a:rPr lang="en-US" dirty="0"/>
                  <a:t> = pressure amplitude</a:t>
                </a:r>
              </a:p>
              <a:p>
                <a:pPr lvl="2"/>
                <a14:m>
                  <m:oMath xmlns:m="http://schemas.openxmlformats.org/officeDocument/2006/math">
                    <m:r>
                      <a:rPr lang="en-US" i="1">
                        <a:latin typeface="Cambria Math"/>
                      </a:rPr>
                      <m:t>𝜌</m:t>
                    </m:r>
                  </m:oMath>
                </a14:m>
                <a:r>
                  <a:rPr lang="en-US" dirty="0"/>
                  <a:t> = density of the medium</a:t>
                </a:r>
              </a:p>
              <a:p>
                <a:pPr lvl="2"/>
                <a14:m>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𝑤</m:t>
                        </m:r>
                      </m:sub>
                    </m:sSub>
                  </m:oMath>
                </a14:m>
                <a:r>
                  <a:rPr lang="en-US" dirty="0"/>
                  <a:t> = speed of the wave</a:t>
                </a:r>
              </a:p>
              <a:p>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blipFill>
                <a:blip r:embed="rId3"/>
                <a:stretch>
                  <a:fillRect l="-1067" t="-1043" b="-1913"/>
                </a:stretch>
              </a:blipFill>
            </p:spPr>
            <p:txBody>
              <a:bodyPr/>
              <a:lstStyle/>
              <a:p>
                <a:r>
                  <a:rPr lang="en-US">
                    <a:noFill/>
                  </a:rPr>
                  <a:t> </a:t>
                </a:r>
              </a:p>
            </p:txBody>
          </p:sp>
        </mc:Fallback>
      </mc:AlternateContent>
    </p:spTree>
    <p:extLst>
      <p:ext uri="{BB962C8B-B14F-4D97-AF65-F5344CB8AC3E}">
        <p14:creationId xmlns:p14="http://schemas.microsoft.com/office/powerpoint/2010/main" val="4054547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8"/>
          <p:cNvSpPr>
            <a:spLocks noChangeArrowheads="1"/>
          </p:cNvSpPr>
          <p:nvPr/>
        </p:nvSpPr>
        <p:spPr bwMode="auto">
          <a:xfrm>
            <a:off x="0" y="0"/>
            <a:ext cx="9144000" cy="5143500"/>
          </a:xfrm>
          <a:prstGeom prst="rect">
            <a:avLst/>
          </a:prstGeom>
          <a:solidFill>
            <a:srgbClr val="000000"/>
          </a:solidFill>
          <a:ln w="9525">
            <a:solidFill>
              <a:srgbClr val="000000"/>
            </a:solidFill>
            <a:miter lim="800000"/>
            <a:headEnd/>
            <a:tailEnd/>
          </a:ln>
        </p:spPr>
        <p:txBody>
          <a:bodyPr wrap="none" anchor="ctr"/>
          <a:lstStyle/>
          <a:p>
            <a:endParaRPr lang="en-US"/>
          </a:p>
        </p:txBody>
      </p:sp>
      <p:pic>
        <p:nvPicPr>
          <p:cNvPr id="40963" name="Picture 6" descr="fireworks-17"/>
          <p:cNvPicPr>
            <a:picLocks noChangeAspect="1" noChangeArrowheads="1"/>
          </p:cNvPicPr>
          <p:nvPr/>
        </p:nvPicPr>
        <p:blipFill>
          <a:blip r:embed="rId3">
            <a:extLst>
              <a:ext uri="{28A0092B-C50C-407E-A947-70E740481C1C}">
                <a14:useLocalDpi xmlns:a14="http://schemas.microsoft.com/office/drawing/2010/main" val="0"/>
              </a:ext>
            </a:extLst>
          </a:blip>
          <a:srcRect r="35834" b="26666"/>
          <a:stretch>
            <a:fillRect/>
          </a:stretch>
        </p:blipFill>
        <p:spPr bwMode="auto">
          <a:xfrm>
            <a:off x="3276600" y="1371600"/>
            <a:ext cx="58674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p:txBody>
          <a:bodyPr>
            <a:normAutofit/>
          </a:bodyPr>
          <a:lstStyle/>
          <a:p>
            <a:pPr>
              <a:defRPr/>
            </a:pPr>
            <a:r>
              <a:rPr lang="en-US" dirty="0"/>
              <a:t>07-04 Sound Intensity and Sound Level</a:t>
            </a:r>
          </a:p>
        </p:txBody>
      </p:sp>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p:txBody>
              <a:bodyPr>
                <a:normAutofit fontScale="85000" lnSpcReduction="20000"/>
              </a:bodyPr>
              <a:lstStyle/>
              <a:p>
                <a:pPr>
                  <a:defRPr/>
                </a:pPr>
                <a:r>
                  <a:rPr lang="en-US" dirty="0"/>
                  <a:t>You and a friend are watching fireworks that are launching from the observatory.  You are standing right in front of University Towers (150 m) and your friend is across campus at AA (700 m).  The sound intensity at AA is 0.2 W/m</a:t>
                </a:r>
                <a:r>
                  <a:rPr lang="en-US" baseline="30000" dirty="0"/>
                  <a:t>2</a:t>
                </a:r>
                <a:r>
                  <a:rPr lang="en-US" dirty="0"/>
                  <a:t>.  What is the sound intensity at your location, and how much power is the firework emitting?</a:t>
                </a:r>
              </a:p>
              <a:p>
                <a:pPr>
                  <a:defRPr/>
                </a:pPr>
                <a:endParaRPr lang="en-US" dirty="0"/>
              </a:p>
              <a:p>
                <a:pPr>
                  <a:defRPr/>
                </a:pPr>
                <a:endParaRPr lang="en-US" dirty="0"/>
              </a:p>
              <a:p>
                <a:pPr>
                  <a:defRPr/>
                </a:pPr>
                <a:r>
                  <a:rPr lang="en-US" dirty="0"/>
                  <a:t>P = </a:t>
                </a:r>
                <a14:m>
                  <m:oMath xmlns:m="http://schemas.openxmlformats.org/officeDocument/2006/math">
                    <m:r>
                      <a:rPr lang="en-US" i="1" dirty="0">
                        <a:latin typeface="Cambria Math"/>
                      </a:rPr>
                      <m:t>1.23×</m:t>
                    </m:r>
                    <m:sSup>
                      <m:sSupPr>
                        <m:ctrlPr>
                          <a:rPr lang="en-US" i="1" dirty="0">
                            <a:latin typeface="Cambria Math" panose="02040503050406030204" pitchFamily="18" charset="0"/>
                          </a:rPr>
                        </m:ctrlPr>
                      </m:sSupPr>
                      <m:e>
                        <m:r>
                          <a:rPr lang="en-US" i="1" dirty="0">
                            <a:latin typeface="Cambria Math"/>
                          </a:rPr>
                          <m:t>10</m:t>
                        </m:r>
                      </m:e>
                      <m:sup>
                        <m:r>
                          <a:rPr lang="en-US" i="1" dirty="0">
                            <a:latin typeface="Cambria Math"/>
                          </a:rPr>
                          <m:t>6</m:t>
                        </m:r>
                      </m:sup>
                    </m:sSup>
                    <m:r>
                      <a:rPr lang="en-US" i="1" dirty="0">
                        <a:latin typeface="Cambria Math"/>
                      </a:rPr>
                      <m:t> </m:t>
                    </m:r>
                  </m:oMath>
                </a14:m>
                <a:r>
                  <a:rPr lang="en-US" dirty="0"/>
                  <a:t>W</a:t>
                </a:r>
              </a:p>
              <a:p>
                <a:pPr>
                  <a:defRPr/>
                </a:pPr>
                <a:r>
                  <a:rPr lang="en-US" dirty="0"/>
                  <a:t>I = 4.36 W/m</a:t>
                </a:r>
                <a:r>
                  <a:rPr lang="en-US" baseline="30000" dirty="0"/>
                  <a:t>2</a:t>
                </a:r>
                <a:endParaRPr lang="en-US" dirty="0"/>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blipFill>
                <a:blip r:embed="rId4"/>
                <a:stretch>
                  <a:fillRect l="-800" t="-1391" r="-1133"/>
                </a:stretch>
              </a:blipFill>
            </p:spPr>
            <p:txBody>
              <a:bodyPr/>
              <a:lstStyle/>
              <a:p>
                <a:r>
                  <a:rPr lang="en-US">
                    <a:noFill/>
                  </a:rPr>
                  <a:t> </a:t>
                </a:r>
              </a:p>
            </p:txBody>
          </p:sp>
        </mc:Fallback>
      </mc:AlternateContent>
    </p:spTree>
    <p:extLst>
      <p:ext uri="{BB962C8B-B14F-4D97-AF65-F5344CB8AC3E}">
        <p14:creationId xmlns:p14="http://schemas.microsoft.com/office/powerpoint/2010/main" val="142573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defRPr/>
            </a:pPr>
            <a:r>
              <a:rPr lang="en-US" dirty="0"/>
              <a:t>07-04 Sound Intensity and Sound Level</a:t>
            </a:r>
          </a:p>
        </p:txBody>
      </p:sp>
      <p:sp>
        <p:nvSpPr>
          <p:cNvPr id="2" name="Content Placeholder 1"/>
          <p:cNvSpPr>
            <a:spLocks noGrp="1"/>
          </p:cNvSpPr>
          <p:nvPr>
            <p:ph sz="quarter" idx="13"/>
          </p:nvPr>
        </p:nvSpPr>
        <p:spPr/>
        <p:txBody>
          <a:bodyPr/>
          <a:lstStyle/>
          <a:p>
            <a:pPr marL="0" indent="0">
              <a:lnSpc>
                <a:spcPct val="90000"/>
              </a:lnSpc>
              <a:buNone/>
              <a:defRPr/>
            </a:pPr>
            <a:r>
              <a:rPr lang="en-US" dirty="0"/>
              <a:t>Sound Level and Decibels</a:t>
            </a:r>
          </a:p>
          <a:p>
            <a:pPr>
              <a:lnSpc>
                <a:spcPct val="90000"/>
              </a:lnSpc>
              <a:defRPr/>
            </a:pPr>
            <a:r>
              <a:rPr lang="en-US" dirty="0"/>
              <a:t>Unit of measure to compare two sound intensities.</a:t>
            </a:r>
          </a:p>
          <a:p>
            <a:pPr>
              <a:lnSpc>
                <a:spcPct val="90000"/>
              </a:lnSpc>
              <a:defRPr/>
            </a:pPr>
            <a:endParaRPr lang="en-US" dirty="0"/>
          </a:p>
          <a:p>
            <a:pPr>
              <a:lnSpc>
                <a:spcPct val="90000"/>
              </a:lnSpc>
              <a:defRPr/>
            </a:pPr>
            <a:r>
              <a:rPr lang="en-US" dirty="0"/>
              <a:t>Based on how human ear perceives loudness.</a:t>
            </a:r>
          </a:p>
          <a:p>
            <a:pPr>
              <a:lnSpc>
                <a:spcPct val="90000"/>
              </a:lnSpc>
              <a:defRPr/>
            </a:pPr>
            <a:endParaRPr lang="en-US" dirty="0"/>
          </a:p>
          <a:p>
            <a:pPr>
              <a:lnSpc>
                <a:spcPct val="90000"/>
              </a:lnSpc>
              <a:defRPr/>
            </a:pPr>
            <a:r>
              <a:rPr lang="en-US" dirty="0"/>
              <a:t>If you double the intensity, I, the sound isn’t twice as loud.</a:t>
            </a:r>
          </a:p>
          <a:p>
            <a:pPr>
              <a:lnSpc>
                <a:spcPct val="90000"/>
              </a:lnSpc>
              <a:defRPr/>
            </a:pPr>
            <a:r>
              <a:rPr lang="en-US" dirty="0"/>
              <a:t>Use a logarithmic scale</a:t>
            </a:r>
          </a:p>
          <a:p>
            <a:endParaRPr lang="en-US" dirty="0"/>
          </a:p>
        </p:txBody>
      </p:sp>
    </p:spTree>
    <p:extLst>
      <p:ext uri="{BB962C8B-B14F-4D97-AF65-F5344CB8AC3E}">
        <p14:creationId xmlns:p14="http://schemas.microsoft.com/office/powerpoint/2010/main" val="267096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a:defRPr/>
            </a:pPr>
            <a:r>
              <a:rPr lang="en-US" dirty="0"/>
              <a:t>07-04 Sound Intensity and Sound Level</a:t>
            </a:r>
          </a:p>
        </p:txBody>
      </p:sp>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p:txBody>
              <a:bodyPr>
                <a:normAutofit fontScale="85000" lnSpcReduction="20000"/>
              </a:bodyPr>
              <a:lstStyle/>
              <a:p>
                <a:pPr>
                  <a:defRPr/>
                </a:pPr>
                <a:r>
                  <a:rPr lang="en-US" dirty="0">
                    <a:latin typeface="Cambria Math"/>
                  </a:rPr>
                  <a:t>Intensity Level</a:t>
                </a:r>
              </a:p>
              <a:p>
                <a:pPr marL="0" indent="0">
                  <a:buNone/>
                  <a:defRPr/>
                </a:pPr>
                <a14:m>
                  <m:oMathPara xmlns:m="http://schemas.openxmlformats.org/officeDocument/2006/math">
                    <m:oMathParaPr>
                      <m:jc m:val="centerGroup"/>
                    </m:oMathParaPr>
                    <m:oMath xmlns:m="http://schemas.openxmlformats.org/officeDocument/2006/math">
                      <m:r>
                        <a:rPr lang="en-US" i="1">
                          <a:latin typeface="Cambria Math"/>
                        </a:rPr>
                        <m:t>𝛽</m:t>
                      </m:r>
                      <m:r>
                        <a:rPr lang="en-US" i="1">
                          <a:latin typeface="Cambria Math"/>
                        </a:rPr>
                        <m:t>=</m:t>
                      </m:r>
                      <m:d>
                        <m:dPr>
                          <m:ctrlPr>
                            <a:rPr lang="en-US" i="1">
                              <a:latin typeface="Cambria Math" panose="02040503050406030204" pitchFamily="18" charset="0"/>
                            </a:rPr>
                          </m:ctrlPr>
                        </m:dPr>
                        <m:e>
                          <m:r>
                            <a:rPr lang="en-US" i="1">
                              <a:latin typeface="Cambria Math"/>
                            </a:rPr>
                            <m:t>10 </m:t>
                          </m:r>
                          <m:r>
                            <a:rPr lang="en-US" i="1">
                              <a:latin typeface="Cambria Math"/>
                            </a:rPr>
                            <m:t>𝑑𝐵</m:t>
                          </m:r>
                        </m:e>
                      </m:d>
                      <m:func>
                        <m:funcPr>
                          <m:ctrlPr>
                            <a:rPr lang="en-US" i="1">
                              <a:latin typeface="Cambria Math" panose="02040503050406030204" pitchFamily="18" charset="0"/>
                            </a:rPr>
                          </m:ctrlPr>
                        </m:funcPr>
                        <m:fName>
                          <m:r>
                            <m:rPr>
                              <m:sty m:val="p"/>
                            </m:rPr>
                            <a:rPr lang="en-US">
                              <a:latin typeface="Cambria Math"/>
                            </a:rPr>
                            <m:t>log</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𝐼</m:t>
                                  </m:r>
                                </m:num>
                                <m:den>
                                  <m:sSub>
                                    <m:sSubPr>
                                      <m:ctrlPr>
                                        <a:rPr lang="en-US" i="1">
                                          <a:latin typeface="Cambria Math" panose="02040503050406030204" pitchFamily="18" charset="0"/>
                                        </a:rPr>
                                      </m:ctrlPr>
                                    </m:sSubPr>
                                    <m:e>
                                      <m:r>
                                        <a:rPr lang="en-US" i="1">
                                          <a:latin typeface="Cambria Math"/>
                                        </a:rPr>
                                        <m:t>𝐼</m:t>
                                      </m:r>
                                    </m:e>
                                    <m:sub>
                                      <m:r>
                                        <a:rPr lang="en-US" i="1">
                                          <a:latin typeface="Cambria Math"/>
                                        </a:rPr>
                                        <m:t>0</m:t>
                                      </m:r>
                                    </m:sub>
                                  </m:sSub>
                                </m:den>
                              </m:f>
                            </m:e>
                          </m:d>
                        </m:e>
                      </m:func>
                    </m:oMath>
                  </m:oMathPara>
                </a14:m>
                <a:endParaRPr lang="en-US" dirty="0"/>
              </a:p>
              <a:p>
                <a:pPr lvl="1">
                  <a:defRPr/>
                </a:pPr>
                <a:r>
                  <a:rPr lang="en-US" dirty="0"/>
                  <a:t>Where </a:t>
                </a:r>
              </a:p>
              <a:p>
                <a:pPr lvl="2">
                  <a:defRPr/>
                </a:pPr>
                <a:r>
                  <a:rPr lang="en-US" dirty="0">
                    <a:sym typeface="Symbol" pitchFamily="18" charset="2"/>
                  </a:rPr>
                  <a:t> = intensity level </a:t>
                </a:r>
              </a:p>
              <a:p>
                <a:pPr lvl="2">
                  <a:defRPr/>
                </a:pPr>
                <a:r>
                  <a:rPr lang="en-US" dirty="0">
                    <a:sym typeface="Symbol" pitchFamily="18" charset="2"/>
                  </a:rPr>
                  <a:t>I and I</a:t>
                </a:r>
                <a:r>
                  <a:rPr lang="en-US" baseline="-25000" dirty="0">
                    <a:sym typeface="Symbol" pitchFamily="18" charset="2"/>
                  </a:rPr>
                  <a:t>0</a:t>
                </a:r>
                <a:r>
                  <a:rPr lang="en-US" dirty="0">
                    <a:sym typeface="Symbol" pitchFamily="18" charset="2"/>
                  </a:rPr>
                  <a:t> are intensities of two sounds </a:t>
                </a:r>
              </a:p>
              <a:p>
                <a:pPr lvl="3">
                  <a:defRPr/>
                </a:pPr>
                <a:r>
                  <a:rPr lang="en-US" dirty="0">
                    <a:sym typeface="Symbol" pitchFamily="18" charset="2"/>
                  </a:rPr>
                  <a:t>I</a:t>
                </a:r>
                <a:r>
                  <a:rPr lang="en-US" baseline="-25000" dirty="0">
                    <a:sym typeface="Symbol" pitchFamily="18" charset="2"/>
                  </a:rPr>
                  <a:t>0</a:t>
                </a:r>
                <a:r>
                  <a:rPr lang="en-US" dirty="0">
                    <a:sym typeface="Symbol" pitchFamily="18" charset="2"/>
                  </a:rPr>
                  <a:t> is usually </a:t>
                </a:r>
                <a14:m>
                  <m:oMath xmlns:m="http://schemas.openxmlformats.org/officeDocument/2006/math">
                    <m:r>
                      <a:rPr lang="en-US" i="1" dirty="0">
                        <a:latin typeface="Cambria Math"/>
                        <a:sym typeface="Symbol" pitchFamily="18" charset="2"/>
                      </a:rPr>
                      <m:t>1.0×</m:t>
                    </m:r>
                    <m:sSup>
                      <m:sSupPr>
                        <m:ctrlPr>
                          <a:rPr lang="en-US" i="1" dirty="0">
                            <a:latin typeface="Cambria Math" panose="02040503050406030204" pitchFamily="18" charset="0"/>
                            <a:sym typeface="Symbol" pitchFamily="18" charset="2"/>
                          </a:rPr>
                        </m:ctrlPr>
                      </m:sSupPr>
                      <m:e>
                        <m:r>
                          <a:rPr lang="en-US" i="1" dirty="0">
                            <a:latin typeface="Cambria Math"/>
                            <a:sym typeface="Symbol" pitchFamily="18" charset="2"/>
                          </a:rPr>
                          <m:t>10</m:t>
                        </m:r>
                      </m:e>
                      <m:sup>
                        <m:r>
                          <a:rPr lang="en-US" i="1" dirty="0">
                            <a:latin typeface="Cambria Math"/>
                            <a:sym typeface="Symbol" pitchFamily="18" charset="2"/>
                          </a:rPr>
                          <m:t>−12</m:t>
                        </m:r>
                      </m:sup>
                    </m:sSup>
                    <m:r>
                      <a:rPr lang="en-US" i="1" dirty="0">
                        <a:latin typeface="Cambria Math"/>
                        <a:sym typeface="Symbol" pitchFamily="18" charset="2"/>
                      </a:rPr>
                      <m:t> </m:t>
                    </m:r>
                  </m:oMath>
                </a14:m>
                <a:r>
                  <a:rPr lang="en-US" dirty="0">
                    <a:sym typeface="Symbol" pitchFamily="18" charset="2"/>
                  </a:rPr>
                  <a:t>W/m</a:t>
                </a:r>
                <a:r>
                  <a:rPr lang="en-US" baseline="30000" dirty="0">
                    <a:sym typeface="Symbol" pitchFamily="18" charset="2"/>
                  </a:rPr>
                  <a:t>2</a:t>
                </a:r>
                <a:r>
                  <a:rPr lang="en-US" dirty="0">
                    <a:sym typeface="Symbol" pitchFamily="18" charset="2"/>
                  </a:rPr>
                  <a:t> </a:t>
                </a:r>
              </a:p>
              <a:p>
                <a:pPr lvl="1">
                  <a:defRPr/>
                </a:pPr>
                <a:r>
                  <a:rPr lang="en-US" dirty="0">
                    <a:sym typeface="Symbol" pitchFamily="18" charset="2"/>
                  </a:rPr>
                  <a:t>Unit: dB (decibel)</a:t>
                </a:r>
              </a:p>
              <a:p>
                <a:pPr>
                  <a:defRPr/>
                </a:pPr>
                <a:r>
                  <a:rPr lang="en-US" dirty="0">
                    <a:sym typeface="Symbol" pitchFamily="18" charset="2"/>
                  </a:rPr>
                  <a:t>An intensity level of zero only means that  I = I</a:t>
                </a:r>
                <a:r>
                  <a:rPr lang="en-US" baseline="-25000" dirty="0">
                    <a:sym typeface="Symbol" pitchFamily="18" charset="2"/>
                  </a:rPr>
                  <a:t>0</a:t>
                </a:r>
                <a:r>
                  <a:rPr lang="en-US" dirty="0">
                    <a:sym typeface="Symbol" pitchFamily="18" charset="2"/>
                  </a:rPr>
                  <a:t> since log (1) = 0</a:t>
                </a:r>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blipFill>
                <a:blip r:embed="rId3"/>
                <a:stretch>
                  <a:fillRect l="-800" t="-1391" b="-1043"/>
                </a:stretch>
              </a:blipFill>
            </p:spPr>
            <p:txBody>
              <a:bodyPr/>
              <a:lstStyle/>
              <a:p>
                <a:r>
                  <a:rPr lang="en-US">
                    <a:noFill/>
                  </a:rPr>
                  <a:t> </a:t>
                </a:r>
              </a:p>
            </p:txBody>
          </p:sp>
        </mc:Fallback>
      </mc:AlternateContent>
    </p:spTree>
    <p:extLst>
      <p:ext uri="{BB962C8B-B14F-4D97-AF65-F5344CB8AC3E}">
        <p14:creationId xmlns:p14="http://schemas.microsoft.com/office/powerpoint/2010/main" val="137259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a:defRPr/>
            </a:pPr>
            <a:r>
              <a:rPr lang="en-US" dirty="0"/>
              <a:t>07-04 Sound Intensity and Sound Level</a:t>
            </a:r>
          </a:p>
        </p:txBody>
      </p:sp>
      <p:sp>
        <p:nvSpPr>
          <p:cNvPr id="2" name="Content Placeholder 1"/>
          <p:cNvSpPr>
            <a:spLocks noGrp="1"/>
          </p:cNvSpPr>
          <p:nvPr>
            <p:ph sz="quarter" idx="13"/>
          </p:nvPr>
        </p:nvSpPr>
        <p:spPr/>
        <p:txBody>
          <a:bodyPr/>
          <a:lstStyle/>
          <a:p>
            <a:pPr>
              <a:defRPr/>
            </a:pPr>
            <a:r>
              <a:rPr lang="en-US" dirty="0"/>
              <a:t>Intensity can be measured</a:t>
            </a:r>
          </a:p>
          <a:p>
            <a:pPr>
              <a:defRPr/>
            </a:pPr>
            <a:r>
              <a:rPr lang="en-US" dirty="0"/>
              <a:t>Loudness is simply how ear perceives</a:t>
            </a:r>
          </a:p>
          <a:p>
            <a:pPr>
              <a:defRPr/>
            </a:pPr>
            <a:endParaRPr lang="en-US" dirty="0"/>
          </a:p>
          <a:p>
            <a:pPr>
              <a:defRPr/>
            </a:pPr>
            <a:r>
              <a:rPr lang="en-US" dirty="0"/>
              <a:t>Doubling intensity does not double loudness</a:t>
            </a:r>
          </a:p>
          <a:p>
            <a:endParaRPr lang="en-US" dirty="0"/>
          </a:p>
        </p:txBody>
      </p:sp>
    </p:spTree>
    <p:extLst>
      <p:ext uri="{BB962C8B-B14F-4D97-AF65-F5344CB8AC3E}">
        <p14:creationId xmlns:p14="http://schemas.microsoft.com/office/powerpoint/2010/main" val="349910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a:defRPr/>
            </a:pPr>
            <a:r>
              <a:rPr lang="en-US" dirty="0"/>
              <a:t>07-04 Sound Intensity and Sound Level</a:t>
            </a:r>
          </a:p>
        </p:txBody>
      </p:sp>
      <p:sp>
        <p:nvSpPr>
          <p:cNvPr id="3" name="Content Placeholder 2"/>
          <p:cNvSpPr>
            <a:spLocks noGrp="1"/>
          </p:cNvSpPr>
          <p:nvPr>
            <p:ph sz="quarter" idx="13"/>
          </p:nvPr>
        </p:nvSpPr>
        <p:spPr/>
        <p:txBody>
          <a:bodyPr>
            <a:normAutofit lnSpcReduction="10000"/>
          </a:bodyPr>
          <a:lstStyle/>
          <a:p>
            <a:pPr>
              <a:defRPr/>
            </a:pPr>
            <a:r>
              <a:rPr lang="en-US" dirty="0"/>
              <a:t>You double the intensity of sound coming from a stereo.  What is the change in loudness?  </a:t>
            </a:r>
          </a:p>
          <a:p>
            <a:pPr>
              <a:defRPr/>
            </a:pPr>
            <a:r>
              <a:rPr lang="en-US" dirty="0">
                <a:sym typeface="Symbol" pitchFamily="18" charset="2"/>
              </a:rPr>
              <a:t></a:t>
            </a:r>
            <a:r>
              <a:rPr lang="en-US" baseline="-25000" dirty="0">
                <a:sym typeface="Symbol" pitchFamily="18" charset="2"/>
              </a:rPr>
              <a:t> </a:t>
            </a:r>
            <a:r>
              <a:rPr lang="en-US" dirty="0">
                <a:sym typeface="Symbol" pitchFamily="18" charset="2"/>
              </a:rPr>
              <a:t>= 3 dB</a:t>
            </a:r>
          </a:p>
          <a:p>
            <a:pPr>
              <a:defRPr/>
            </a:pPr>
            <a:endParaRPr lang="en-US" dirty="0">
              <a:sym typeface="Symbol" pitchFamily="18" charset="2"/>
            </a:endParaRPr>
          </a:p>
          <a:p>
            <a:pPr>
              <a:defRPr/>
            </a:pPr>
            <a:r>
              <a:rPr lang="en-US" dirty="0">
                <a:sym typeface="Symbol" pitchFamily="18" charset="2"/>
              </a:rPr>
              <a:t>Experiment shows that if the intensity level increases by 10 dB, the sound will seem twice as loud.</a:t>
            </a:r>
          </a:p>
          <a:p>
            <a:pPr>
              <a:defRPr/>
            </a:pPr>
            <a:r>
              <a:rPr lang="en-US" dirty="0">
                <a:sym typeface="Symbol" pitchFamily="18" charset="2"/>
              </a:rPr>
              <a:t>See Table 17.2</a:t>
            </a:r>
          </a:p>
          <a:p>
            <a:endParaRPr lang="en-US" dirty="0"/>
          </a:p>
        </p:txBody>
      </p:sp>
    </p:spTree>
    <p:extLst>
      <p:ext uri="{BB962C8B-B14F-4D97-AF65-F5344CB8AC3E}">
        <p14:creationId xmlns:p14="http://schemas.microsoft.com/office/powerpoint/2010/main" val="2314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Autofit/>
          </a:bodyPr>
          <a:lstStyle/>
          <a:p>
            <a:pPr>
              <a:defRPr/>
            </a:pPr>
            <a:r>
              <a:rPr lang="en-US" sz="3600" dirty="0"/>
              <a:t>07-01 Waves</a:t>
            </a:r>
          </a:p>
        </p:txBody>
      </p:sp>
      <p:sp>
        <p:nvSpPr>
          <p:cNvPr id="3" name="Content Placeholder 2"/>
          <p:cNvSpPr>
            <a:spLocks noGrp="1"/>
          </p:cNvSpPr>
          <p:nvPr>
            <p:ph sz="quarter" idx="13"/>
          </p:nvPr>
        </p:nvSpPr>
        <p:spPr/>
        <p:txBody>
          <a:bodyPr>
            <a:normAutofit fontScale="85000" lnSpcReduction="20000"/>
          </a:bodyPr>
          <a:lstStyle/>
          <a:p>
            <a:pPr>
              <a:defRPr/>
            </a:pPr>
            <a:r>
              <a:rPr lang="en-US" dirty="0"/>
              <a:t>Transverse</a:t>
            </a:r>
          </a:p>
          <a:p>
            <a:pPr lvl="1">
              <a:defRPr/>
            </a:pPr>
            <a:r>
              <a:rPr lang="en-US" dirty="0"/>
              <a:t>Up and down disturbance</a:t>
            </a:r>
          </a:p>
          <a:p>
            <a:pPr lvl="1">
              <a:defRPr/>
            </a:pPr>
            <a:r>
              <a:rPr lang="en-US" dirty="0"/>
              <a:t>Wave travels left or right</a:t>
            </a:r>
          </a:p>
          <a:p>
            <a:pPr lvl="1">
              <a:defRPr/>
            </a:pPr>
            <a:r>
              <a:rPr lang="en-US" dirty="0"/>
              <a:t>Disturbance is perpendicular to direction of travel</a:t>
            </a:r>
          </a:p>
          <a:p>
            <a:pPr lvl="1">
              <a:defRPr/>
            </a:pPr>
            <a:endParaRPr lang="en-US" dirty="0"/>
          </a:p>
          <a:p>
            <a:pPr lvl="1">
              <a:defRPr/>
            </a:pPr>
            <a:r>
              <a:rPr lang="en-US" dirty="0"/>
              <a:t>Examples:</a:t>
            </a:r>
          </a:p>
          <a:p>
            <a:pPr lvl="2">
              <a:defRPr/>
            </a:pPr>
            <a:r>
              <a:rPr lang="en-US" dirty="0"/>
              <a:t>Radio waves, light waves, microwaves, stringed instruments</a:t>
            </a:r>
          </a:p>
          <a:p>
            <a:endParaRPr lang="en-US" dirty="0"/>
          </a:p>
        </p:txBody>
      </p:sp>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087391" y="1657350"/>
            <a:ext cx="5056609" cy="2477738"/>
          </a:xfrm>
          <a:prstGeom prst="rect">
            <a:avLst/>
          </a:prstGeom>
        </p:spPr>
      </p:pic>
    </p:spTree>
    <p:extLst>
      <p:ext uri="{BB962C8B-B14F-4D97-AF65-F5344CB8AC3E}">
        <p14:creationId xmlns:p14="http://schemas.microsoft.com/office/powerpoint/2010/main" val="421616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07-04 Sound Intensity and Sound Level</a:t>
            </a:r>
          </a:p>
        </p:txBody>
      </p:sp>
      <mc:AlternateContent xmlns:mc="http://schemas.openxmlformats.org/markup-compatibility/2006" xmlns:a14="http://schemas.microsoft.com/office/drawing/2010/main">
        <mc:Choice Requires="a14">
          <p:sp>
            <p:nvSpPr>
              <p:cNvPr id="4" name="Content Placeholder 3"/>
              <p:cNvSpPr>
                <a:spLocks noGrp="1"/>
              </p:cNvSpPr>
              <p:nvPr>
                <p:ph sz="quarter" idx="13"/>
              </p:nvPr>
            </p:nvSpPr>
            <p:spPr/>
            <p:txBody>
              <a:bodyPr/>
              <a:lstStyle/>
              <a:p>
                <a:r>
                  <a:rPr lang="en-US" dirty="0"/>
                  <a:t>What is the intensity of a 20 dB sound?</a:t>
                </a:r>
              </a:p>
              <a:p>
                <a:endParaRPr lang="en-US" dirty="0"/>
              </a:p>
              <a:p>
                <a14:m>
                  <m:oMath xmlns:m="http://schemas.openxmlformats.org/officeDocument/2006/math">
                    <m:r>
                      <a:rPr lang="en-US" i="1" dirty="0">
                        <a:latin typeface="Cambria Math"/>
                      </a:rPr>
                      <m:t>𝐼</m:t>
                    </m:r>
                    <m:r>
                      <a:rPr lang="en-US" i="1" dirty="0">
                        <a:latin typeface="Cambria Math"/>
                      </a:rPr>
                      <m:t>=</m:t>
                    </m:r>
                    <m:sSup>
                      <m:sSupPr>
                        <m:ctrlPr>
                          <a:rPr lang="en-US" i="1">
                            <a:latin typeface="Cambria Math" panose="02040503050406030204" pitchFamily="18" charset="0"/>
                          </a:rPr>
                        </m:ctrlPr>
                      </m:sSupPr>
                      <m:e>
                        <m:r>
                          <a:rPr lang="en-US" i="1">
                            <a:latin typeface="Cambria Math"/>
                          </a:rPr>
                          <m:t>10</m:t>
                        </m:r>
                      </m:e>
                      <m:sup>
                        <m:r>
                          <a:rPr lang="en-US" i="1">
                            <a:latin typeface="Cambria Math"/>
                          </a:rPr>
                          <m:t>−10</m:t>
                        </m:r>
                      </m:sup>
                    </m:sSup>
                    <m:r>
                      <a:rPr lang="en-US" i="1">
                        <a:latin typeface="Cambria Math"/>
                      </a:rPr>
                      <m:t> </m:t>
                    </m:r>
                    <m:r>
                      <a:rPr lang="en-US" i="1">
                        <a:latin typeface="Cambria Math"/>
                      </a:rPr>
                      <m:t>𝑊</m:t>
                    </m:r>
                    <m:r>
                      <a:rPr lang="en-US" i="1">
                        <a:latin typeface="Cambria Math"/>
                      </a:rPr>
                      <m:t>/</m:t>
                    </m:r>
                    <m:sSup>
                      <m:sSupPr>
                        <m:ctrlPr>
                          <a:rPr lang="en-US" i="1">
                            <a:latin typeface="Cambria Math" panose="02040503050406030204" pitchFamily="18" charset="0"/>
                          </a:rPr>
                        </m:ctrlPr>
                      </m:sSupPr>
                      <m:e>
                        <m:r>
                          <a:rPr lang="en-US" i="1">
                            <a:latin typeface="Cambria Math"/>
                          </a:rPr>
                          <m:t>𝑚</m:t>
                        </m:r>
                      </m:e>
                      <m:sup>
                        <m:r>
                          <a:rPr lang="en-US" i="1">
                            <a:latin typeface="Cambria Math"/>
                          </a:rPr>
                          <m:t>2</m:t>
                        </m:r>
                      </m:sup>
                    </m:sSup>
                  </m:oMath>
                </a14:m>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quarter" idx="13"/>
              </p:nvPr>
            </p:nvSpPr>
            <p:spPr>
              <a:blipFill>
                <a:blip r:embed="rId3"/>
                <a:stretch>
                  <a:fillRect l="-1067" t="-1043"/>
                </a:stretch>
              </a:blipFill>
            </p:spPr>
            <p:txBody>
              <a:bodyPr/>
              <a:lstStyle/>
              <a:p>
                <a:r>
                  <a:rPr lang="en-US">
                    <a:noFill/>
                  </a:rPr>
                  <a:t> </a:t>
                </a:r>
              </a:p>
            </p:txBody>
          </p:sp>
        </mc:Fallback>
      </mc:AlternateContent>
    </p:spTree>
    <p:extLst>
      <p:ext uri="{BB962C8B-B14F-4D97-AF65-F5344CB8AC3E}">
        <p14:creationId xmlns:p14="http://schemas.microsoft.com/office/powerpoint/2010/main" val="37375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07-04 Homework</a:t>
            </a:r>
          </a:p>
        </p:txBody>
      </p:sp>
      <p:sp>
        <p:nvSpPr>
          <p:cNvPr id="5" name="Content Placeholder 4"/>
          <p:cNvSpPr>
            <a:spLocks noGrp="1"/>
          </p:cNvSpPr>
          <p:nvPr>
            <p:ph sz="quarter" idx="13"/>
          </p:nvPr>
        </p:nvSpPr>
        <p:spPr/>
        <p:txBody>
          <a:bodyPr/>
          <a:lstStyle/>
          <a:p>
            <a:r>
              <a:rPr lang="en-US" dirty="0"/>
              <a:t>This is intense!</a:t>
            </a:r>
          </a:p>
          <a:p>
            <a:endParaRPr lang="en-US" dirty="0"/>
          </a:p>
          <a:p>
            <a:r>
              <a:rPr lang="en-US" dirty="0"/>
              <a:t>Read 17.4</a:t>
            </a:r>
          </a:p>
          <a:p>
            <a:endParaRPr lang="en-US" dirty="0"/>
          </a:p>
        </p:txBody>
      </p:sp>
      <p:sp>
        <p:nvSpPr>
          <p:cNvPr id="6" name="Content Placeholder 5"/>
          <p:cNvSpPr>
            <a:spLocks noGrp="1"/>
          </p:cNvSpPr>
          <p:nvPr>
            <p:ph sz="quarter" idx="14"/>
          </p:nvPr>
        </p:nvSpPr>
        <p:spPr/>
        <p:txBody>
          <a:bodyPr/>
          <a:lstStyle/>
          <a:p>
            <a:endParaRPr lang="en-US"/>
          </a:p>
        </p:txBody>
      </p:sp>
    </p:spTree>
    <p:extLst>
      <p:ext uri="{BB962C8B-B14F-4D97-AF65-F5344CB8AC3E}">
        <p14:creationId xmlns:p14="http://schemas.microsoft.com/office/powerpoint/2010/main" val="1994332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E7B9-BA6A-4481-B462-C0E0C51A81B9}"/>
              </a:ext>
            </a:extLst>
          </p:cNvPr>
          <p:cNvSpPr>
            <a:spLocks noGrp="1"/>
          </p:cNvSpPr>
          <p:nvPr>
            <p:ph type="title"/>
          </p:nvPr>
        </p:nvSpPr>
        <p:spPr/>
        <p:txBody>
          <a:bodyPr/>
          <a:lstStyle/>
          <a:p>
            <a:r>
              <a:rPr lang="en-US" dirty="0"/>
              <a:t>07-05 Doppler Effect</a:t>
            </a:r>
          </a:p>
        </p:txBody>
      </p:sp>
      <p:sp>
        <p:nvSpPr>
          <p:cNvPr id="3" name="Text Placeholder 2">
            <a:extLst>
              <a:ext uri="{FF2B5EF4-FFF2-40B4-BE49-F238E27FC236}">
                <a16:creationId xmlns:a16="http://schemas.microsoft.com/office/drawing/2014/main" id="{43D891DA-6FB9-494F-973A-A3F9ED7CD260}"/>
              </a:ext>
            </a:extLst>
          </p:cNvPr>
          <p:cNvSpPr>
            <a:spLocks noGrp="1"/>
          </p:cNvSpPr>
          <p:nvPr>
            <p:ph type="body" idx="1"/>
          </p:nvPr>
        </p:nvSpPr>
        <p:spPr/>
        <p:txBody>
          <a:bodyPr/>
          <a:lstStyle/>
          <a:p>
            <a:r>
              <a:rPr lang="en-US" dirty="0"/>
              <a:t>In this lesson you will…</a:t>
            </a:r>
          </a:p>
          <a:p>
            <a:r>
              <a:rPr lang="en-US" dirty="0"/>
              <a:t>• Define Doppler effect, Doppler shift, and sonic boom.</a:t>
            </a:r>
          </a:p>
          <a:p>
            <a:r>
              <a:rPr lang="en-US" dirty="0"/>
              <a:t>• Calculate the frequency of a sound heard by someone observing Doppler shift.</a:t>
            </a:r>
          </a:p>
        </p:txBody>
      </p:sp>
    </p:spTree>
    <p:extLst>
      <p:ext uri="{BB962C8B-B14F-4D97-AF65-F5344CB8AC3E}">
        <p14:creationId xmlns:p14="http://schemas.microsoft.com/office/powerpoint/2010/main" val="3471089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07-05 Lab</a:t>
            </a:r>
          </a:p>
        </p:txBody>
      </p:sp>
      <p:sp>
        <p:nvSpPr>
          <p:cNvPr id="6" name="Content Placeholder 5"/>
          <p:cNvSpPr>
            <a:spLocks noGrp="1"/>
          </p:cNvSpPr>
          <p:nvPr>
            <p:ph sz="quarter" idx="13"/>
          </p:nvPr>
        </p:nvSpPr>
        <p:spPr/>
        <p:txBody>
          <a:bodyPr/>
          <a:lstStyle/>
          <a:p>
            <a:r>
              <a:rPr lang="en-US" dirty="0"/>
              <a:t>Do the 07-05 Doppler Effect Lab</a:t>
            </a:r>
          </a:p>
        </p:txBody>
      </p:sp>
    </p:spTree>
    <p:extLst>
      <p:ext uri="{BB962C8B-B14F-4D97-AF65-F5344CB8AC3E}">
        <p14:creationId xmlns:p14="http://schemas.microsoft.com/office/powerpoint/2010/main" val="3578634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defRPr/>
            </a:pPr>
            <a:r>
              <a:rPr lang="en-US" dirty="0"/>
              <a:t>07-05 Doppler Effect</a:t>
            </a:r>
          </a:p>
        </p:txBody>
      </p:sp>
      <p:sp>
        <p:nvSpPr>
          <p:cNvPr id="2" name="Content Placeholder 1"/>
          <p:cNvSpPr>
            <a:spLocks noGrp="1"/>
          </p:cNvSpPr>
          <p:nvPr>
            <p:ph sz="quarter" idx="13"/>
          </p:nvPr>
        </p:nvSpPr>
        <p:spPr/>
        <p:txBody>
          <a:bodyPr>
            <a:normAutofit fontScale="92500" lnSpcReduction="20000"/>
          </a:bodyPr>
          <a:lstStyle/>
          <a:p>
            <a:pPr>
              <a:defRPr/>
            </a:pPr>
            <a:r>
              <a:rPr lang="en-US" dirty="0"/>
              <a:t>Have you ever listened to a ambulance drive by quickly with their lights and sirens going?</a:t>
            </a:r>
          </a:p>
          <a:p>
            <a:pPr>
              <a:defRPr/>
            </a:pPr>
            <a:endParaRPr lang="en-US" dirty="0"/>
          </a:p>
          <a:p>
            <a:pPr>
              <a:defRPr/>
            </a:pPr>
            <a:r>
              <a:rPr lang="en-US" dirty="0"/>
              <a:t>What did it sound like?</a:t>
            </a:r>
          </a:p>
          <a:p>
            <a:pPr>
              <a:defRPr/>
            </a:pPr>
            <a:endParaRPr lang="en-US" dirty="0"/>
          </a:p>
          <a:p>
            <a:pPr>
              <a:defRPr/>
            </a:pPr>
            <a:r>
              <a:rPr lang="en-US" dirty="0"/>
              <a:t>High pitch as they were coming, low pitch as they were leaving.</a:t>
            </a:r>
          </a:p>
          <a:p>
            <a:pPr>
              <a:defRPr/>
            </a:pPr>
            <a:endParaRPr lang="en-US" dirty="0"/>
          </a:p>
          <a:p>
            <a:pPr>
              <a:defRPr/>
            </a:pPr>
            <a:r>
              <a:rPr lang="en-US" dirty="0"/>
              <a:t>Called Doppler effect after Christian Doppler who first labeled it.</a:t>
            </a:r>
          </a:p>
          <a:p>
            <a:endParaRPr lang="en-US" dirty="0"/>
          </a:p>
        </p:txBody>
      </p:sp>
    </p:spTree>
    <p:extLst>
      <p:ext uri="{BB962C8B-B14F-4D97-AF65-F5344CB8AC3E}">
        <p14:creationId xmlns:p14="http://schemas.microsoft.com/office/powerpoint/2010/main" val="31777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a:defRPr/>
            </a:pPr>
            <a:r>
              <a:rPr lang="en-US" dirty="0"/>
              <a:t>07-05 Doppler Effect</a:t>
            </a:r>
          </a:p>
        </p:txBody>
      </p:sp>
      <p:pic>
        <p:nvPicPr>
          <p:cNvPr id="5" name="Content Placeholder 4" descr="F16"/>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r="49057" b="8278"/>
          <a:stretch>
            <a:fillRect/>
          </a:stretch>
        </p:blipFill>
        <p:spPr>
          <a:xfrm>
            <a:off x="990600" y="819150"/>
            <a:ext cx="7187212" cy="431348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978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a:defRPr/>
            </a:pPr>
            <a:r>
              <a:rPr lang="en-US" dirty="0"/>
              <a:t>07-05 Doppler Effect</a:t>
            </a:r>
          </a:p>
        </p:txBody>
      </p:sp>
      <p:pic>
        <p:nvPicPr>
          <p:cNvPr id="5" name="Content Placeholder 4" descr="F16"/>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l="50833" b="6767"/>
          <a:stretch>
            <a:fillRect/>
          </a:stretch>
        </p:blipFill>
        <p:spPr>
          <a:xfrm>
            <a:off x="1196499" y="895350"/>
            <a:ext cx="6720866" cy="42481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165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p:txBody>
              <a:bodyPr>
                <a:normAutofit fontScale="92500" lnSpcReduction="20000"/>
              </a:bodyPr>
              <a:lstStyle/>
              <a:p>
                <a:pPr>
                  <a:lnSpc>
                    <a:spcPct val="90000"/>
                  </a:lnSpc>
                  <a:defRPr/>
                </a:pPr>
                <a:r>
                  <a:rPr lang="en-US" dirty="0"/>
                  <a:t>Deriving the formula</a:t>
                </a:r>
              </a:p>
              <a:p>
                <a:pPr>
                  <a:lnSpc>
                    <a:spcPct val="90000"/>
                  </a:lnSpc>
                  <a:defRPr/>
                </a:pPr>
                <a:r>
                  <a:rPr lang="en-US" dirty="0"/>
                  <a:t>Moving toward object</a:t>
                </a:r>
              </a:p>
              <a:p>
                <a:pPr>
                  <a:lnSpc>
                    <a:spcPct val="90000"/>
                  </a:lnSpc>
                  <a:defRPr/>
                </a:pPr>
                <a:endParaRPr lang="en-US" dirty="0"/>
              </a:p>
              <a:p>
                <a:pPr>
                  <a:lnSpc>
                    <a:spcPct val="90000"/>
                  </a:lnSpc>
                  <a:defRPr/>
                </a:pPr>
                <a14:m>
                  <m:oMath xmlns:m="http://schemas.openxmlformats.org/officeDocument/2006/math">
                    <m:r>
                      <a:rPr lang="en-US" i="1" dirty="0">
                        <a:latin typeface="Cambria Math"/>
                        <a:sym typeface="Symbol" pitchFamily="18" charset="2"/>
                      </a:rPr>
                      <m:t>𝜆</m:t>
                    </m:r>
                    <m:r>
                      <a:rPr lang="en-US" i="1" dirty="0">
                        <a:latin typeface="Cambria Math"/>
                        <a:sym typeface="Symbol" pitchFamily="18" charset="2"/>
                      </a:rPr>
                      <m:t>′=</m:t>
                    </m:r>
                    <m:r>
                      <a:rPr lang="en-US" i="1" dirty="0">
                        <a:latin typeface="Cambria Math"/>
                        <a:sym typeface="Symbol" pitchFamily="18" charset="2"/>
                      </a:rPr>
                      <m:t>𝜆</m:t>
                    </m:r>
                    <m:r>
                      <a:rPr lang="en-US" i="1" dirty="0">
                        <a:latin typeface="Cambria Math"/>
                        <a:sym typeface="Symbol" pitchFamily="18" charset="2"/>
                      </a:rPr>
                      <m:t>−</m:t>
                    </m:r>
                    <m:sSub>
                      <m:sSubPr>
                        <m:ctrlPr>
                          <a:rPr lang="en-US" i="1" dirty="0">
                            <a:latin typeface="Cambria Math" panose="02040503050406030204" pitchFamily="18" charset="0"/>
                            <a:sym typeface="Symbol" pitchFamily="18" charset="2"/>
                          </a:rPr>
                        </m:ctrlPr>
                      </m:sSubPr>
                      <m:e>
                        <m:r>
                          <a:rPr lang="en-US" i="1" dirty="0" err="1">
                            <a:latin typeface="Cambria Math"/>
                            <a:sym typeface="Symbol" pitchFamily="18" charset="2"/>
                          </a:rPr>
                          <m:t>𝑣</m:t>
                        </m:r>
                      </m:e>
                      <m:sub>
                        <m:r>
                          <a:rPr lang="en-US" i="1" dirty="0">
                            <a:latin typeface="Cambria Math"/>
                            <a:sym typeface="Symbol" pitchFamily="18" charset="2"/>
                          </a:rPr>
                          <m:t>𝑠</m:t>
                        </m:r>
                      </m:sub>
                    </m:sSub>
                    <m:r>
                      <a:rPr lang="en-US" i="1" dirty="0" err="1">
                        <a:latin typeface="Cambria Math"/>
                        <a:sym typeface="Symbol" pitchFamily="18" charset="2"/>
                      </a:rPr>
                      <m:t>𝑇</m:t>
                    </m:r>
                  </m:oMath>
                </a14:m>
                <a:endParaRPr lang="en-US" dirty="0">
                  <a:sym typeface="Symbol" pitchFamily="18" charset="2"/>
                </a:endParaRPr>
              </a:p>
              <a:p>
                <a:pPr>
                  <a:lnSpc>
                    <a:spcPct val="90000"/>
                  </a:lnSpc>
                  <a:defRPr/>
                </a:pPr>
                <a:endParaRPr lang="en-US" dirty="0">
                  <a:sym typeface="Symbol" pitchFamily="18" charset="2"/>
                </a:endParaRPr>
              </a:p>
              <a:p>
                <a:pPr>
                  <a:lnSpc>
                    <a:spcPct val="90000"/>
                  </a:lnSpc>
                  <a:defRPr/>
                </a:pPr>
                <a:r>
                  <a:rPr lang="en-US" dirty="0">
                    <a:sym typeface="Symbol" pitchFamily="18" charset="2"/>
                  </a:rPr>
                  <a:t>Where </a:t>
                </a:r>
              </a:p>
              <a:p>
                <a:pPr lvl="1">
                  <a:lnSpc>
                    <a:spcPct val="90000"/>
                  </a:lnSpc>
                  <a:defRPr/>
                </a:pPr>
                <a:r>
                  <a:rPr lang="en-US" dirty="0">
                    <a:sym typeface="Symbol" pitchFamily="18" charset="2"/>
                  </a:rPr>
                  <a:t> = wavelength of wave</a:t>
                </a:r>
              </a:p>
              <a:p>
                <a:pPr lvl="1">
                  <a:lnSpc>
                    <a:spcPct val="90000"/>
                  </a:lnSpc>
                  <a:defRPr/>
                </a:pPr>
                <a:r>
                  <a:rPr lang="en-US" dirty="0">
                    <a:sym typeface="Symbol" pitchFamily="18" charset="2"/>
                  </a:rPr>
                  <a:t>’ = perceived wavelength</a:t>
                </a:r>
              </a:p>
              <a:p>
                <a:pPr lvl="1">
                  <a:lnSpc>
                    <a:spcPct val="90000"/>
                  </a:lnSpc>
                  <a:defRPr/>
                </a:pPr>
                <a:r>
                  <a:rPr lang="en-US" dirty="0" err="1">
                    <a:sym typeface="Symbol" pitchFamily="18" charset="2"/>
                  </a:rPr>
                  <a:t>v</a:t>
                </a:r>
                <a:r>
                  <a:rPr lang="en-US" baseline="-25000" dirty="0" err="1">
                    <a:sym typeface="Symbol" pitchFamily="18" charset="2"/>
                  </a:rPr>
                  <a:t>s</a:t>
                </a:r>
                <a:r>
                  <a:rPr lang="en-US" dirty="0">
                    <a:sym typeface="Symbol" pitchFamily="18" charset="2"/>
                  </a:rPr>
                  <a:t> = velocity of </a:t>
                </a:r>
                <a:r>
                  <a:rPr lang="en-US" b="1" i="1" dirty="0">
                    <a:sym typeface="Symbol" pitchFamily="18" charset="2"/>
                  </a:rPr>
                  <a:t>s</a:t>
                </a:r>
                <a:r>
                  <a:rPr lang="en-US" dirty="0">
                    <a:sym typeface="Symbol" pitchFamily="18" charset="2"/>
                  </a:rPr>
                  <a:t>ource</a:t>
                </a:r>
              </a:p>
              <a:p>
                <a:pPr lvl="1">
                  <a:lnSpc>
                    <a:spcPct val="90000"/>
                  </a:lnSpc>
                  <a:defRPr/>
                </a:pPr>
                <a:r>
                  <a:rPr lang="en-US" dirty="0">
                    <a:sym typeface="Symbol" pitchFamily="18" charset="2"/>
                  </a:rPr>
                  <a:t>T = Period of wave</a:t>
                </a:r>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blipFill>
                <a:blip r:embed="rId3"/>
                <a:stretch>
                  <a:fillRect l="-933" t="-4348"/>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07-05 Doppler Effect</a:t>
            </a:r>
          </a:p>
        </p:txBody>
      </p:sp>
    </p:spTree>
    <p:extLst>
      <p:ext uri="{BB962C8B-B14F-4D97-AF65-F5344CB8AC3E}">
        <p14:creationId xmlns:p14="http://schemas.microsoft.com/office/powerpoint/2010/main" val="2107356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07-05 Doppler Effect</a:t>
            </a:r>
          </a:p>
        </p:txBody>
      </p:sp>
      <mc:AlternateContent xmlns:mc="http://schemas.openxmlformats.org/markup-compatibility/2006" xmlns:a14="http://schemas.microsoft.com/office/drawing/2010/main">
        <mc:Choice Requires="a14">
          <p:sp>
            <p:nvSpPr>
              <p:cNvPr id="8" name="Content Placeholder 7"/>
              <p:cNvSpPr>
                <a:spLocks noGrp="1"/>
              </p:cNvSpPr>
              <p:nvPr>
                <p:ph sz="quarter" idx="13"/>
              </p:nvPr>
            </p:nvSpPr>
            <p:spPr/>
            <p: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𝑜</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num>
                      <m:den>
                        <m:r>
                          <a:rPr lang="en-US" b="0" i="1" smtClean="0">
                            <a:latin typeface="Cambria Math" panose="02040503050406030204" pitchFamily="18" charset="0"/>
                          </a:rPr>
                          <m:t>𝜆</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r>
                          <a:rPr lang="en-US" b="0" i="1" smtClean="0">
                            <a:latin typeface="Cambria Math" panose="02040503050406030204" pitchFamily="18" charset="0"/>
                          </a:rPr>
                          <m:t>𝑇</m:t>
                        </m:r>
                      </m:den>
                    </m:f>
                  </m:oMath>
                </a14:m>
                <a:endParaRPr lang="en-US" b="0" dirty="0"/>
              </a:p>
              <a:p>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den>
                    </m:f>
                  </m:oMath>
                </a14:m>
                <a:r>
                  <a:rPr lang="en-US" b="0" dirty="0"/>
                  <a:t>             </a:t>
                </a:r>
                <a14:m>
                  <m:oMath xmlns:m="http://schemas.openxmlformats.org/officeDocument/2006/math">
                    <m:r>
                      <a:rPr lang="en-US" b="0" i="1" dirty="0" smtClean="0">
                        <a:latin typeface="Cambria Math" panose="02040503050406030204" pitchFamily="18" charset="0"/>
                      </a:rPr>
                      <m:t>𝑇</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𝑠</m:t>
                            </m:r>
                          </m:sub>
                        </m:sSub>
                      </m:den>
                    </m:f>
                  </m:oMath>
                </a14:m>
                <a:r>
                  <a:rPr lang="en-US" b="0" dirty="0"/>
                  <a:t> </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𝑜</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den>
                        </m:f>
                      </m:e>
                    </m:d>
                  </m:oMath>
                </a14:m>
                <a:endParaRPr lang="en-US" b="0" dirty="0"/>
              </a:p>
              <a:p>
                <a:endParaRPr lang="en-US" dirty="0"/>
              </a:p>
            </p:txBody>
          </p:sp>
        </mc:Choice>
        <mc:Fallback xmlns="">
          <p:sp>
            <p:nvSpPr>
              <p:cNvPr id="8" name="Content Placeholder 7"/>
              <p:cNvSpPr>
                <a:spLocks noGrp="1" noRot="1" noChangeAspect="1" noMove="1" noResize="1" noEditPoints="1" noAdjustHandles="1" noChangeArrowheads="1" noChangeShapeType="1" noTextEdit="1"/>
              </p:cNvSpPr>
              <p:nvPr>
                <p:ph sz="quarter" idx="13"/>
              </p:nvPr>
            </p:nvSpPr>
            <p:spPr>
              <a:blipFill>
                <a:blip r:embed="rId3"/>
                <a:stretch>
                  <a:fillRect/>
                </a:stretch>
              </a:blipFill>
            </p:spPr>
            <p:txBody>
              <a:bodyPr/>
              <a:lstStyle/>
              <a:p>
                <a:r>
                  <a:rPr lang="en-US">
                    <a:noFill/>
                  </a:rPr>
                  <a:t> </a:t>
                </a:r>
              </a:p>
            </p:txBody>
          </p:sp>
        </mc:Fallback>
      </mc:AlternateContent>
      <p:sp>
        <p:nvSpPr>
          <p:cNvPr id="9" name="Content Placeholder 8"/>
          <p:cNvSpPr>
            <a:spLocks noGrp="1"/>
          </p:cNvSpPr>
          <p:nvPr>
            <p:ph sz="quarter" idx="14"/>
          </p:nvPr>
        </p:nvSpPr>
        <p:spPr/>
        <p:txBody>
          <a:bodyPr>
            <a:normAutofit/>
          </a:bodyPr>
          <a:lstStyle/>
          <a:p>
            <a:pPr>
              <a:spcBef>
                <a:spcPct val="50000"/>
              </a:spcBef>
              <a:defRPr/>
            </a:pPr>
            <a:r>
              <a:rPr lang="en-US" dirty="0">
                <a:effectLst>
                  <a:outerShdw blurRad="38100" dist="38100" dir="2700000" algn="tl">
                    <a:srgbClr val="000000"/>
                  </a:outerShdw>
                </a:effectLst>
                <a:sym typeface="Symbol" pitchFamily="18" charset="2"/>
              </a:rPr>
              <a:t>’ = perceived wavelength</a:t>
            </a:r>
          </a:p>
          <a:p>
            <a:pPr>
              <a:spcBef>
                <a:spcPct val="50000"/>
              </a:spcBef>
              <a:defRPr/>
            </a:pPr>
            <a:r>
              <a:rPr lang="en-US" i="1" dirty="0" err="1">
                <a:effectLst>
                  <a:outerShdw blurRad="38100" dist="38100" dir="2700000" algn="tl">
                    <a:srgbClr val="000000"/>
                  </a:outerShdw>
                </a:effectLst>
              </a:rPr>
              <a:t>f</a:t>
            </a:r>
            <a:r>
              <a:rPr lang="en-US" i="1" baseline="-25000" dirty="0" err="1">
                <a:effectLst>
                  <a:outerShdw blurRad="38100" dist="38100" dir="2700000" algn="tl">
                    <a:srgbClr val="000000"/>
                  </a:outerShdw>
                </a:effectLst>
              </a:rPr>
              <a:t>o</a:t>
            </a:r>
            <a:r>
              <a:rPr lang="en-US" dirty="0">
                <a:effectLst>
                  <a:outerShdw blurRad="38100" dist="38100" dir="2700000" algn="tl">
                    <a:srgbClr val="000000"/>
                  </a:outerShdw>
                </a:effectLst>
              </a:rPr>
              <a:t> = frequency observed</a:t>
            </a:r>
          </a:p>
          <a:p>
            <a:pPr>
              <a:spcBef>
                <a:spcPct val="50000"/>
              </a:spcBef>
              <a:defRPr/>
            </a:pPr>
            <a:r>
              <a:rPr lang="en-US" i="1" dirty="0">
                <a:effectLst>
                  <a:outerShdw blurRad="38100" dist="38100" dir="2700000" algn="tl">
                    <a:srgbClr val="000000"/>
                  </a:outerShdw>
                </a:effectLst>
              </a:rPr>
              <a:t>f</a:t>
            </a:r>
            <a:r>
              <a:rPr lang="en-US" i="1" baseline="-25000" dirty="0">
                <a:effectLst>
                  <a:outerShdw blurRad="38100" dist="38100" dir="2700000" algn="tl">
                    <a:srgbClr val="000000"/>
                  </a:outerShdw>
                </a:effectLst>
              </a:rPr>
              <a:t>s</a:t>
            </a:r>
            <a:r>
              <a:rPr lang="en-US" dirty="0">
                <a:effectLst>
                  <a:outerShdw blurRad="38100" dist="38100" dir="2700000" algn="tl">
                    <a:srgbClr val="000000"/>
                  </a:outerShdw>
                </a:effectLst>
              </a:rPr>
              <a:t> = frequency of source</a:t>
            </a:r>
          </a:p>
          <a:p>
            <a:pPr>
              <a:spcBef>
                <a:spcPct val="50000"/>
              </a:spcBef>
              <a:defRPr/>
            </a:pPr>
            <a:r>
              <a:rPr lang="en-US" i="1" dirty="0" err="1">
                <a:effectLst>
                  <a:outerShdw blurRad="38100" dist="38100" dir="2700000" algn="tl">
                    <a:srgbClr val="000000"/>
                  </a:outerShdw>
                </a:effectLst>
              </a:rPr>
              <a:t>v</a:t>
            </a:r>
            <a:r>
              <a:rPr lang="en-US" i="1" baseline="-25000" dirty="0" err="1">
                <a:effectLst>
                  <a:outerShdw blurRad="38100" dist="38100" dir="2700000" algn="tl">
                    <a:srgbClr val="000000"/>
                  </a:outerShdw>
                </a:effectLst>
              </a:rPr>
              <a:t>w</a:t>
            </a:r>
            <a:r>
              <a:rPr lang="en-US" dirty="0">
                <a:effectLst>
                  <a:outerShdw blurRad="38100" dist="38100" dir="2700000" algn="tl">
                    <a:srgbClr val="000000"/>
                  </a:outerShdw>
                </a:effectLst>
              </a:rPr>
              <a:t> = speed of wave</a:t>
            </a:r>
          </a:p>
          <a:p>
            <a:pPr>
              <a:spcBef>
                <a:spcPct val="50000"/>
              </a:spcBef>
              <a:defRPr/>
            </a:pPr>
            <a:r>
              <a:rPr lang="en-US" i="1" dirty="0">
                <a:effectLst>
                  <a:outerShdw blurRad="38100" dist="38100" dir="2700000" algn="tl">
                    <a:srgbClr val="000000"/>
                  </a:outerShdw>
                </a:effectLst>
                <a:sym typeface="Symbol" pitchFamily="18" charset="2"/>
              </a:rPr>
              <a:t>v</a:t>
            </a:r>
            <a:r>
              <a:rPr lang="en-US" i="1" baseline="-25000" dirty="0">
                <a:effectLst>
                  <a:outerShdw blurRad="38100" dist="38100" dir="2700000" algn="tl">
                    <a:srgbClr val="000000"/>
                  </a:outerShdw>
                </a:effectLst>
                <a:sym typeface="Symbol" pitchFamily="18" charset="2"/>
              </a:rPr>
              <a:t>s</a:t>
            </a:r>
            <a:r>
              <a:rPr lang="en-US" dirty="0">
                <a:effectLst>
                  <a:outerShdw blurRad="38100" dist="38100" dir="2700000" algn="tl">
                    <a:srgbClr val="000000"/>
                  </a:outerShdw>
                </a:effectLst>
                <a:sym typeface="Symbol" pitchFamily="18" charset="2"/>
              </a:rPr>
              <a:t> = speed of source</a:t>
            </a:r>
            <a:endParaRPr lang="en-US" dirty="0"/>
          </a:p>
        </p:txBody>
      </p:sp>
    </p:spTree>
    <p:extLst>
      <p:ext uri="{BB962C8B-B14F-4D97-AF65-F5344CB8AC3E}">
        <p14:creationId xmlns:p14="http://schemas.microsoft.com/office/powerpoint/2010/main" val="410305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defRPr/>
            </a:pPr>
            <a:r>
              <a:rPr lang="en-US" dirty="0"/>
              <a:t>07-05 Doppler Effect</a:t>
            </a:r>
          </a:p>
        </p:txBody>
      </p:sp>
      <p:sp>
        <p:nvSpPr>
          <p:cNvPr id="2" name="Content Placeholder 1"/>
          <p:cNvSpPr>
            <a:spLocks noGrp="1"/>
          </p:cNvSpPr>
          <p:nvPr>
            <p:ph sz="quarter" idx="13"/>
          </p:nvPr>
        </p:nvSpPr>
        <p:spPr/>
        <p:txBody>
          <a:bodyPr/>
          <a:lstStyle/>
          <a:p>
            <a:pPr>
              <a:defRPr/>
            </a:pPr>
            <a:r>
              <a:rPr lang="en-US" dirty="0"/>
              <a:t>Moving Observer</a:t>
            </a:r>
          </a:p>
          <a:p>
            <a:pPr>
              <a:defRPr/>
            </a:pPr>
            <a:r>
              <a:rPr lang="en-US" dirty="0"/>
              <a:t>Encounters more condensations than if standing still</a:t>
            </a:r>
          </a:p>
          <a:p>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4"/>
              </p:nvPr>
            </p:nvSpPr>
            <p:spPr/>
            <p: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𝑜</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𝑜</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den>
                        </m:f>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4"/>
              </p:nvPr>
            </p:nvSpPr>
            <p:spPr>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6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a:defRPr/>
            </a:pPr>
            <a:r>
              <a:rPr lang="en-US" sz="3600" dirty="0"/>
              <a:t>07-01 Waves</a:t>
            </a:r>
          </a:p>
        </p:txBody>
      </p:sp>
      <p:sp>
        <p:nvSpPr>
          <p:cNvPr id="2" name="Content Placeholder 1"/>
          <p:cNvSpPr>
            <a:spLocks noGrp="1"/>
          </p:cNvSpPr>
          <p:nvPr>
            <p:ph sz="quarter" idx="13"/>
          </p:nvPr>
        </p:nvSpPr>
        <p:spPr/>
        <p:txBody>
          <a:bodyPr>
            <a:normAutofit fontScale="85000" lnSpcReduction="20000"/>
          </a:bodyPr>
          <a:lstStyle/>
          <a:p>
            <a:pPr>
              <a:defRPr/>
            </a:pPr>
            <a:r>
              <a:rPr lang="en-US" dirty="0"/>
              <a:t>Longitudinal Waves</a:t>
            </a:r>
          </a:p>
          <a:p>
            <a:pPr lvl="1">
              <a:defRPr/>
            </a:pPr>
            <a:r>
              <a:rPr lang="en-US" dirty="0"/>
              <a:t>Disturbance is left and right</a:t>
            </a:r>
          </a:p>
          <a:p>
            <a:pPr lvl="1">
              <a:defRPr/>
            </a:pPr>
            <a:r>
              <a:rPr lang="en-US" dirty="0"/>
              <a:t>Direction of travel is left or right</a:t>
            </a:r>
          </a:p>
          <a:p>
            <a:pPr lvl="1">
              <a:defRPr/>
            </a:pPr>
            <a:r>
              <a:rPr lang="en-US" dirty="0"/>
              <a:t>Disturbance and direction of travel are parallel</a:t>
            </a:r>
          </a:p>
          <a:p>
            <a:pPr lvl="1">
              <a:defRPr/>
            </a:pPr>
            <a:r>
              <a:rPr lang="en-US" dirty="0"/>
              <a:t>Series of compressed and stretched regions</a:t>
            </a:r>
          </a:p>
          <a:p>
            <a:pPr lvl="1">
              <a:defRPr/>
            </a:pPr>
            <a:endParaRPr lang="en-US" dirty="0"/>
          </a:p>
          <a:p>
            <a:pPr lvl="1">
              <a:defRPr/>
            </a:pPr>
            <a:r>
              <a:rPr lang="en-US" dirty="0"/>
              <a:t>Example:</a:t>
            </a:r>
          </a:p>
          <a:p>
            <a:pPr lvl="2">
              <a:defRPr/>
            </a:pPr>
            <a:r>
              <a:rPr lang="en-US" dirty="0"/>
              <a:t>Sound</a:t>
            </a:r>
          </a:p>
          <a:p>
            <a:endParaRPr lang="en-US" dirty="0"/>
          </a:p>
        </p:txBody>
      </p:sp>
      <p:pic>
        <p:nvPicPr>
          <p:cNvPr id="4" name="Content Placeholder 3"/>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629150" y="1655877"/>
            <a:ext cx="4514850" cy="2746145"/>
          </a:xfrm>
        </p:spPr>
      </p:pic>
    </p:spTree>
    <p:extLst>
      <p:ext uri="{BB962C8B-B14F-4D97-AF65-F5344CB8AC3E}">
        <p14:creationId xmlns:p14="http://schemas.microsoft.com/office/powerpoint/2010/main" val="41067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defRPr/>
            </a:pPr>
            <a:r>
              <a:rPr lang="en-US" dirty="0"/>
              <a:t>07-05 Doppler Effect</a:t>
            </a:r>
          </a:p>
        </p:txBody>
      </p:sp>
      <p:sp>
        <p:nvSpPr>
          <p:cNvPr id="3" name="Content Placeholder 2"/>
          <p:cNvSpPr>
            <a:spLocks noGrp="1"/>
          </p:cNvSpPr>
          <p:nvPr>
            <p:ph sz="quarter" idx="13"/>
          </p:nvPr>
        </p:nvSpPr>
        <p:spPr/>
        <p:txBody>
          <a:bodyPr>
            <a:normAutofit fontScale="77500" lnSpcReduction="20000"/>
          </a:bodyPr>
          <a:lstStyle/>
          <a:p>
            <a:pPr>
              <a:defRPr/>
            </a:pPr>
            <a:r>
              <a:rPr lang="en-US" sz="2800" dirty="0"/>
              <a:t>General Case</a:t>
            </a:r>
          </a:p>
          <a:p>
            <a:pPr>
              <a:defRPr/>
            </a:pPr>
            <a:r>
              <a:rPr lang="en-US" sz="2800" dirty="0"/>
              <a:t>Combine the two formulas</a:t>
            </a:r>
          </a:p>
          <a:p>
            <a:pPr>
              <a:defRPr/>
            </a:pPr>
            <a:r>
              <a:rPr lang="en-US" sz="2800" dirty="0"/>
              <a:t>Both observer and source can be moving</a:t>
            </a:r>
          </a:p>
          <a:p>
            <a:pPr>
              <a:defRPr/>
            </a:pPr>
            <a:endParaRPr lang="en-US" sz="2800" dirty="0"/>
          </a:p>
          <a:p>
            <a:pPr>
              <a:defRPr/>
            </a:pPr>
            <a:r>
              <a:rPr lang="en-US" sz="2800" dirty="0">
                <a:solidFill>
                  <a:schemeClr val="hlink"/>
                </a:solidFill>
              </a:rPr>
              <a:t>WARNING!</a:t>
            </a:r>
          </a:p>
          <a:p>
            <a:pPr lvl="1">
              <a:defRPr/>
            </a:pPr>
            <a:r>
              <a:rPr lang="en-US" i="1" dirty="0" err="1"/>
              <a:t>v</a:t>
            </a:r>
            <a:r>
              <a:rPr lang="en-US" i="1" baseline="-25000" dirty="0" err="1"/>
              <a:t>w</a:t>
            </a:r>
            <a:r>
              <a:rPr lang="en-US" dirty="0"/>
              <a:t>, </a:t>
            </a:r>
            <a:r>
              <a:rPr lang="en-US" i="1" dirty="0"/>
              <a:t>v</a:t>
            </a:r>
            <a:r>
              <a:rPr lang="en-US" i="1" baseline="-25000" dirty="0"/>
              <a:t>s</a:t>
            </a:r>
            <a:r>
              <a:rPr lang="en-US" dirty="0"/>
              <a:t>, and </a:t>
            </a:r>
            <a:r>
              <a:rPr lang="en-US" i="1" dirty="0" err="1"/>
              <a:t>v</a:t>
            </a:r>
            <a:r>
              <a:rPr lang="en-US" i="1" baseline="-25000" dirty="0" err="1"/>
              <a:t>o</a:t>
            </a:r>
            <a:r>
              <a:rPr lang="en-US" dirty="0"/>
              <a:t> are </a:t>
            </a:r>
            <a:r>
              <a:rPr lang="en-US" dirty="0" err="1"/>
              <a:t>signless</a:t>
            </a:r>
            <a:endParaRPr lang="en-US" dirty="0"/>
          </a:p>
          <a:p>
            <a:pPr lvl="1">
              <a:defRPr/>
            </a:pPr>
            <a:r>
              <a:rPr lang="en-US" dirty="0"/>
              <a:t>Use the top signs when that object is moving </a:t>
            </a:r>
            <a:r>
              <a:rPr lang="en-US" b="1" i="1" dirty="0"/>
              <a:t>towards</a:t>
            </a:r>
            <a:r>
              <a:rPr lang="en-US" dirty="0"/>
              <a:t> the other object</a:t>
            </a:r>
            <a:endParaRPr lang="en-US" i="1" dirty="0"/>
          </a:p>
        </p:txBody>
      </p:sp>
      <mc:AlternateContent xmlns:mc="http://schemas.openxmlformats.org/markup-compatibility/2006" xmlns:a14="http://schemas.microsoft.com/office/drawing/2010/main">
        <mc:Choice Requires="a14">
          <p:sp>
            <p:nvSpPr>
              <p:cNvPr id="4" name="Content Placeholder 3"/>
              <p:cNvSpPr>
                <a:spLocks noGrp="1"/>
              </p:cNvSpPr>
              <p:nvPr>
                <p:ph sz="quarter" idx="14"/>
              </p:nvPr>
            </p:nvSpPr>
            <p:spPr/>
            <p:txBody>
              <a:bodyPr/>
              <a:lstStyle/>
              <a:p>
                <a14:m>
                  <m:oMath xmlns:m="http://schemas.openxmlformats.org/officeDocument/2006/math">
                    <m:sSub>
                      <m:sSubPr>
                        <m:ctrlPr>
                          <a:rPr lang="en-US" sz="4800" i="1">
                            <a:latin typeface="Cambria Math" panose="02040503050406030204" pitchFamily="18" charset="0"/>
                          </a:rPr>
                        </m:ctrlPr>
                      </m:sSubPr>
                      <m:e>
                        <m:r>
                          <a:rPr lang="en-US" sz="4800" i="1">
                            <a:latin typeface="Cambria Math"/>
                          </a:rPr>
                          <m:t>𝑓</m:t>
                        </m:r>
                      </m:e>
                      <m:sub>
                        <m:r>
                          <a:rPr lang="en-US" sz="4800" i="1">
                            <a:latin typeface="Cambria Math"/>
                          </a:rPr>
                          <m:t>𝑜</m:t>
                        </m:r>
                      </m:sub>
                    </m:sSub>
                    <m:r>
                      <a:rPr lang="en-US" sz="4800" i="1">
                        <a:latin typeface="Cambria Math"/>
                      </a:rPr>
                      <m:t>=</m:t>
                    </m:r>
                    <m:sSub>
                      <m:sSubPr>
                        <m:ctrlPr>
                          <a:rPr lang="en-US" sz="4800" i="1">
                            <a:latin typeface="Cambria Math" panose="02040503050406030204" pitchFamily="18" charset="0"/>
                          </a:rPr>
                        </m:ctrlPr>
                      </m:sSubPr>
                      <m:e>
                        <m:r>
                          <a:rPr lang="en-US" sz="4800" i="1">
                            <a:latin typeface="Cambria Math"/>
                          </a:rPr>
                          <m:t>𝑓</m:t>
                        </m:r>
                      </m:e>
                      <m:sub>
                        <m:r>
                          <a:rPr lang="en-US" sz="4800" i="1">
                            <a:latin typeface="Cambria Math"/>
                          </a:rPr>
                          <m:t>𝑠</m:t>
                        </m:r>
                      </m:sub>
                    </m:sSub>
                    <m:d>
                      <m:dPr>
                        <m:ctrlPr>
                          <a:rPr lang="en-US" sz="4800" i="1">
                            <a:latin typeface="Cambria Math" panose="02040503050406030204" pitchFamily="18" charset="0"/>
                          </a:rPr>
                        </m:ctrlPr>
                      </m:dPr>
                      <m:e>
                        <m:f>
                          <m:fPr>
                            <m:ctrlPr>
                              <a:rPr lang="en-US" sz="4800" i="1">
                                <a:latin typeface="Cambria Math" panose="02040503050406030204" pitchFamily="18" charset="0"/>
                              </a:rPr>
                            </m:ctrlPr>
                          </m:fPr>
                          <m:num>
                            <m:sSub>
                              <m:sSubPr>
                                <m:ctrlPr>
                                  <a:rPr lang="en-US" sz="4800" i="1">
                                    <a:latin typeface="Cambria Math" panose="02040503050406030204" pitchFamily="18" charset="0"/>
                                  </a:rPr>
                                </m:ctrlPr>
                              </m:sSubPr>
                              <m:e>
                                <m:r>
                                  <a:rPr lang="en-US" sz="4800" i="1">
                                    <a:latin typeface="Cambria Math"/>
                                  </a:rPr>
                                  <m:t>𝑣</m:t>
                                </m:r>
                              </m:e>
                              <m:sub>
                                <m:r>
                                  <a:rPr lang="en-US" sz="4800" i="1">
                                    <a:latin typeface="Cambria Math"/>
                                  </a:rPr>
                                  <m:t>𝑤</m:t>
                                </m:r>
                              </m:sub>
                            </m:sSub>
                            <m:r>
                              <a:rPr lang="en-US" sz="4800" i="1">
                                <a:latin typeface="Cambria Math"/>
                              </a:rPr>
                              <m:t>±</m:t>
                            </m:r>
                            <m:sSub>
                              <m:sSubPr>
                                <m:ctrlPr>
                                  <a:rPr lang="en-US" sz="4800" i="1">
                                    <a:latin typeface="Cambria Math" panose="02040503050406030204" pitchFamily="18" charset="0"/>
                                  </a:rPr>
                                </m:ctrlPr>
                              </m:sSubPr>
                              <m:e>
                                <m:r>
                                  <a:rPr lang="en-US" sz="4800" i="1">
                                    <a:latin typeface="Cambria Math"/>
                                  </a:rPr>
                                  <m:t>𝑣</m:t>
                                </m:r>
                              </m:e>
                              <m:sub>
                                <m:r>
                                  <a:rPr lang="en-US" sz="4800" i="1">
                                    <a:latin typeface="Cambria Math"/>
                                  </a:rPr>
                                  <m:t>𝑜</m:t>
                                </m:r>
                              </m:sub>
                            </m:sSub>
                          </m:num>
                          <m:den>
                            <m:sSub>
                              <m:sSubPr>
                                <m:ctrlPr>
                                  <a:rPr lang="en-US" sz="4800" i="1">
                                    <a:latin typeface="Cambria Math" panose="02040503050406030204" pitchFamily="18" charset="0"/>
                                  </a:rPr>
                                </m:ctrlPr>
                              </m:sSubPr>
                              <m:e>
                                <m:r>
                                  <a:rPr lang="en-US" sz="4800" i="1">
                                    <a:latin typeface="Cambria Math"/>
                                  </a:rPr>
                                  <m:t>𝑣</m:t>
                                </m:r>
                              </m:e>
                              <m:sub>
                                <m:r>
                                  <a:rPr lang="en-US" sz="4800" i="1">
                                    <a:latin typeface="Cambria Math"/>
                                  </a:rPr>
                                  <m:t>𝑤</m:t>
                                </m:r>
                              </m:sub>
                            </m:sSub>
                            <m:r>
                              <a:rPr lang="en-US" sz="4800" i="1">
                                <a:latin typeface="Cambria Math"/>
                              </a:rPr>
                              <m:t>∓</m:t>
                            </m:r>
                            <m:sSub>
                              <m:sSubPr>
                                <m:ctrlPr>
                                  <a:rPr lang="en-US" sz="4800" i="1">
                                    <a:latin typeface="Cambria Math" panose="02040503050406030204" pitchFamily="18" charset="0"/>
                                  </a:rPr>
                                </m:ctrlPr>
                              </m:sSubPr>
                              <m:e>
                                <m:r>
                                  <a:rPr lang="en-US" sz="4800" i="1">
                                    <a:latin typeface="Cambria Math"/>
                                  </a:rPr>
                                  <m:t>𝑣</m:t>
                                </m:r>
                              </m:e>
                              <m:sub>
                                <m:r>
                                  <a:rPr lang="en-US" sz="4800" i="1">
                                    <a:latin typeface="Cambria Math"/>
                                  </a:rPr>
                                  <m:t>𝑠</m:t>
                                </m:r>
                              </m:sub>
                            </m:sSub>
                          </m:den>
                        </m:f>
                      </m:e>
                    </m:d>
                  </m:oMath>
                </a14:m>
                <a:endParaRPr lang="en-US" sz="4800"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quarter" idx="14"/>
              </p:nvPr>
            </p:nvSpPr>
            <p:spPr>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7470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07-05 Doppler Effect</a:t>
            </a:r>
          </a:p>
        </p:txBody>
      </p:sp>
      <p:sp>
        <p:nvSpPr>
          <p:cNvPr id="5" name="Content Placeholder 4"/>
          <p:cNvSpPr>
            <a:spLocks noGrp="1"/>
          </p:cNvSpPr>
          <p:nvPr>
            <p:ph sz="quarter" idx="13"/>
          </p:nvPr>
        </p:nvSpPr>
        <p:spPr/>
        <p:txBody>
          <a:bodyPr>
            <a:normAutofit lnSpcReduction="10000"/>
          </a:bodyPr>
          <a:lstStyle/>
          <a:p>
            <a:r>
              <a:rPr lang="en-US" dirty="0"/>
              <a:t>You are driving down the road at 20 m/s when you approach a car going the other direction at 15 m/s with their radio playing loudly. If you hear a certain note at 600 Hz, what is the original frequency? (Assume speed of sound is 343 m/s)</a:t>
            </a:r>
          </a:p>
          <a:p>
            <a:endParaRPr lang="en-US" dirty="0"/>
          </a:p>
        </p:txBody>
      </p:sp>
      <p:sp>
        <p:nvSpPr>
          <p:cNvPr id="6" name="Content Placeholder 5"/>
          <p:cNvSpPr>
            <a:spLocks noGrp="1"/>
          </p:cNvSpPr>
          <p:nvPr>
            <p:ph sz="quarter" idx="14"/>
          </p:nvPr>
        </p:nvSpPr>
        <p:spPr/>
        <p:txBody>
          <a:bodyPr/>
          <a:lstStyle/>
          <a:p>
            <a:r>
              <a:rPr lang="en-US" dirty="0"/>
              <a:t>542 Hz</a:t>
            </a:r>
          </a:p>
          <a:p>
            <a:endParaRPr lang="en-US" dirty="0"/>
          </a:p>
        </p:txBody>
      </p:sp>
    </p:spTree>
    <p:extLst>
      <p:ext uri="{BB962C8B-B14F-4D97-AF65-F5344CB8AC3E}">
        <p14:creationId xmlns:p14="http://schemas.microsoft.com/office/powerpoint/2010/main" val="189624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07-05 Doppler Effect</a:t>
            </a:r>
          </a:p>
        </p:txBody>
      </p:sp>
      <p:sp>
        <p:nvSpPr>
          <p:cNvPr id="5" name="Content Placeholder 4"/>
          <p:cNvSpPr>
            <a:spLocks noGrp="1"/>
          </p:cNvSpPr>
          <p:nvPr>
            <p:ph sz="quarter" idx="13"/>
          </p:nvPr>
        </p:nvSpPr>
        <p:spPr/>
        <p:txBody>
          <a:bodyPr/>
          <a:lstStyle/>
          <a:p>
            <a:r>
              <a:rPr lang="en-US" dirty="0">
                <a:effectLst/>
              </a:rPr>
              <a:t>A duck is flying overhead while you stand still. As it moves away, you hear its quack at 190 Hz. Because you are a brilliant naturalist, you know that this type of duck quacks at 200 Hz. How fast is the duck flying?</a:t>
            </a:r>
          </a:p>
          <a:p>
            <a:endParaRPr lang="en-US" dirty="0"/>
          </a:p>
        </p:txBody>
      </p:sp>
      <p:sp>
        <p:nvSpPr>
          <p:cNvPr id="7" name="Content Placeholder 6"/>
          <p:cNvSpPr>
            <a:spLocks noGrp="1"/>
          </p:cNvSpPr>
          <p:nvPr>
            <p:ph sz="quarter" idx="14"/>
          </p:nvPr>
        </p:nvSpPr>
        <p:spPr/>
        <p:txBody>
          <a:bodyPr/>
          <a:lstStyle/>
          <a:p>
            <a:r>
              <a:rPr lang="en-US" dirty="0"/>
              <a:t>18.1 m/s (40 mph)</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3017"/>
            <a:ext cx="2209800" cy="1466755"/>
          </a:xfrm>
          <a:prstGeom prst="rect">
            <a:avLst/>
          </a:prstGeom>
        </p:spPr>
      </p:pic>
    </p:spTree>
    <p:extLst>
      <p:ext uri="{BB962C8B-B14F-4D97-AF65-F5344CB8AC3E}">
        <p14:creationId xmlns:p14="http://schemas.microsoft.com/office/powerpoint/2010/main" val="81859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defRPr/>
            </a:pPr>
            <a:r>
              <a:rPr lang="en-US" dirty="0"/>
              <a:t>07-05 Doppler Effect</a:t>
            </a:r>
          </a:p>
        </p:txBody>
      </p:sp>
      <p:sp>
        <p:nvSpPr>
          <p:cNvPr id="2" name="Content Placeholder 1"/>
          <p:cNvSpPr>
            <a:spLocks noGrp="1"/>
          </p:cNvSpPr>
          <p:nvPr>
            <p:ph sz="quarter" idx="13"/>
          </p:nvPr>
        </p:nvSpPr>
        <p:spPr/>
        <p:txBody>
          <a:bodyPr/>
          <a:lstStyle/>
          <a:p>
            <a:pPr>
              <a:defRPr/>
            </a:pPr>
            <a:r>
              <a:rPr lang="en-US" dirty="0"/>
              <a:t>NEXRAD</a:t>
            </a:r>
          </a:p>
          <a:p>
            <a:pPr lvl="1">
              <a:defRPr/>
            </a:pPr>
            <a:r>
              <a:rPr lang="en-US" dirty="0" err="1"/>
              <a:t>NEXt</a:t>
            </a:r>
            <a:r>
              <a:rPr lang="en-US" dirty="0"/>
              <a:t> generation weather </a:t>
            </a:r>
            <a:r>
              <a:rPr lang="en-US" dirty="0" err="1"/>
              <a:t>RADar</a:t>
            </a:r>
            <a:endParaRPr lang="en-US" dirty="0"/>
          </a:p>
          <a:p>
            <a:pPr lvl="1">
              <a:defRPr/>
            </a:pPr>
            <a:r>
              <a:rPr lang="en-US" dirty="0"/>
              <a:t>Sends out radio waves</a:t>
            </a:r>
          </a:p>
          <a:p>
            <a:pPr lvl="1">
              <a:defRPr/>
            </a:pPr>
            <a:r>
              <a:rPr lang="en-US" dirty="0"/>
              <a:t>Wave bounce off water drops in storms</a:t>
            </a:r>
          </a:p>
          <a:p>
            <a:pPr lvl="1">
              <a:defRPr/>
            </a:pPr>
            <a:r>
              <a:rPr lang="en-US" dirty="0"/>
              <a:t>Radar receives echoes</a:t>
            </a:r>
          </a:p>
          <a:p>
            <a:pPr lvl="1">
              <a:defRPr/>
            </a:pPr>
            <a:r>
              <a:rPr lang="en-US" dirty="0"/>
              <a:t>Computer checks to compare the frequencies</a:t>
            </a:r>
          </a:p>
          <a:p>
            <a:pPr lvl="1">
              <a:defRPr/>
            </a:pPr>
            <a:r>
              <a:rPr lang="en-US" dirty="0"/>
              <a:t>Can compute to see how fast the clouds are spinning</a:t>
            </a:r>
          </a:p>
          <a:p>
            <a:endParaRPr lang="en-US" dirty="0"/>
          </a:p>
        </p:txBody>
      </p:sp>
    </p:spTree>
    <p:extLst>
      <p:ext uri="{BB962C8B-B14F-4D97-AF65-F5344CB8AC3E}">
        <p14:creationId xmlns:p14="http://schemas.microsoft.com/office/powerpoint/2010/main" val="5753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07-05 Homework</a:t>
            </a:r>
          </a:p>
        </p:txBody>
      </p:sp>
      <p:sp>
        <p:nvSpPr>
          <p:cNvPr id="5" name="Content Placeholder 4"/>
          <p:cNvSpPr>
            <a:spLocks noGrp="1"/>
          </p:cNvSpPr>
          <p:nvPr>
            <p:ph sz="quarter" idx="13"/>
          </p:nvPr>
        </p:nvSpPr>
        <p:spPr/>
        <p:txBody>
          <a:bodyPr/>
          <a:lstStyle/>
          <a:p>
            <a:r>
              <a:rPr lang="en-US" dirty="0"/>
              <a:t>Move yourselves to do these exercises</a:t>
            </a:r>
          </a:p>
          <a:p>
            <a:endParaRPr lang="en-US" dirty="0"/>
          </a:p>
          <a:p>
            <a:r>
              <a:rPr lang="en-US" dirty="0"/>
              <a:t>Read 16.10</a:t>
            </a:r>
          </a:p>
          <a:p>
            <a:endParaRPr lang="en-US" dirty="0"/>
          </a:p>
          <a:p>
            <a:endParaRPr lang="en-US" dirty="0"/>
          </a:p>
        </p:txBody>
      </p:sp>
      <p:sp>
        <p:nvSpPr>
          <p:cNvPr id="6" name="Content Placeholder 5"/>
          <p:cNvSpPr>
            <a:spLocks noGrp="1"/>
          </p:cNvSpPr>
          <p:nvPr>
            <p:ph sz="quarter" idx="14"/>
          </p:nvPr>
        </p:nvSpPr>
        <p:spPr/>
        <p:txBody>
          <a:bodyPr/>
          <a:lstStyle/>
          <a:p>
            <a:endParaRPr lang="en-US"/>
          </a:p>
        </p:txBody>
      </p:sp>
    </p:spTree>
    <p:extLst>
      <p:ext uri="{BB962C8B-B14F-4D97-AF65-F5344CB8AC3E}">
        <p14:creationId xmlns:p14="http://schemas.microsoft.com/office/powerpoint/2010/main" val="3479608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3AE20-6A8E-4B1F-972A-5E82BB05CC62}"/>
              </a:ext>
            </a:extLst>
          </p:cNvPr>
          <p:cNvSpPr>
            <a:spLocks noGrp="1"/>
          </p:cNvSpPr>
          <p:nvPr>
            <p:ph type="title"/>
          </p:nvPr>
        </p:nvSpPr>
        <p:spPr/>
        <p:txBody>
          <a:bodyPr/>
          <a:lstStyle/>
          <a:p>
            <a:r>
              <a:rPr lang="en-US" sz="3200" dirty="0"/>
              <a:t>07-06 Superposition and Interference</a:t>
            </a:r>
            <a:endParaRPr lang="en-US" dirty="0"/>
          </a:p>
        </p:txBody>
      </p:sp>
      <p:sp>
        <p:nvSpPr>
          <p:cNvPr id="3" name="Text Placeholder 2">
            <a:extLst>
              <a:ext uri="{FF2B5EF4-FFF2-40B4-BE49-F238E27FC236}">
                <a16:creationId xmlns:a16="http://schemas.microsoft.com/office/drawing/2014/main" id="{D91F04C5-04EF-4FA9-B5CA-04DFDA889C04}"/>
              </a:ext>
            </a:extLst>
          </p:cNvPr>
          <p:cNvSpPr>
            <a:spLocks noGrp="1"/>
          </p:cNvSpPr>
          <p:nvPr>
            <p:ph type="body" idx="1"/>
          </p:nvPr>
        </p:nvSpPr>
        <p:spPr/>
        <p:txBody>
          <a:bodyPr/>
          <a:lstStyle/>
          <a:p>
            <a:r>
              <a:rPr lang="en-US" dirty="0"/>
              <a:t>In this lesson you will…</a:t>
            </a:r>
          </a:p>
          <a:p>
            <a:r>
              <a:rPr lang="en-US" dirty="0"/>
              <a:t>• Explain standing waves.</a:t>
            </a:r>
          </a:p>
          <a:p>
            <a:r>
              <a:rPr lang="en-US" dirty="0"/>
              <a:t>• Describe the mathematical representation of overtones and beat frequency.</a:t>
            </a:r>
          </a:p>
        </p:txBody>
      </p:sp>
    </p:spTree>
    <p:extLst>
      <p:ext uri="{BB962C8B-B14F-4D97-AF65-F5344CB8AC3E}">
        <p14:creationId xmlns:p14="http://schemas.microsoft.com/office/powerpoint/2010/main" val="968875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07-06 Lab</a:t>
            </a:r>
          </a:p>
        </p:txBody>
      </p:sp>
      <p:sp>
        <p:nvSpPr>
          <p:cNvPr id="6" name="Content Placeholder 5"/>
          <p:cNvSpPr>
            <a:spLocks noGrp="1"/>
          </p:cNvSpPr>
          <p:nvPr>
            <p:ph sz="quarter" idx="13"/>
          </p:nvPr>
        </p:nvSpPr>
        <p:spPr/>
        <p:txBody>
          <a:bodyPr/>
          <a:lstStyle/>
          <a:p>
            <a:r>
              <a:rPr lang="en-US" dirty="0"/>
              <a:t>Do the 07-06 Superposition Lab</a:t>
            </a:r>
          </a:p>
        </p:txBody>
      </p:sp>
    </p:spTree>
    <p:extLst>
      <p:ext uri="{BB962C8B-B14F-4D97-AF65-F5344CB8AC3E}">
        <p14:creationId xmlns:p14="http://schemas.microsoft.com/office/powerpoint/2010/main" val="3805732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defRPr/>
            </a:pPr>
            <a:r>
              <a:rPr lang="en-US" sz="4000" dirty="0"/>
              <a:t>07-06 Superposition and Interference</a:t>
            </a:r>
          </a:p>
        </p:txBody>
      </p:sp>
      <p:sp>
        <p:nvSpPr>
          <p:cNvPr id="2" name="Content Placeholder 1"/>
          <p:cNvSpPr>
            <a:spLocks noGrp="1"/>
          </p:cNvSpPr>
          <p:nvPr>
            <p:ph sz="quarter" idx="13"/>
          </p:nvPr>
        </p:nvSpPr>
        <p:spPr/>
        <p:txBody>
          <a:bodyPr/>
          <a:lstStyle/>
          <a:p>
            <a:pPr>
              <a:defRPr/>
            </a:pPr>
            <a:r>
              <a:rPr lang="en-US" dirty="0"/>
              <a:t>Often two or more wave pulses move through the same space at once</a:t>
            </a:r>
          </a:p>
          <a:p>
            <a:pPr>
              <a:defRPr/>
            </a:pPr>
            <a:endParaRPr lang="en-US" dirty="0"/>
          </a:p>
          <a:p>
            <a:pPr>
              <a:defRPr/>
            </a:pPr>
            <a:r>
              <a:rPr lang="en-US" dirty="0"/>
              <a:t>When two or more waves are present simultaneously at the same place, the resultant disturbance is the sum of the disturbances from individual waves</a:t>
            </a:r>
          </a:p>
          <a:p>
            <a:endParaRPr lang="en-US" dirty="0"/>
          </a:p>
        </p:txBody>
      </p:sp>
    </p:spTree>
    <p:extLst>
      <p:ext uri="{BB962C8B-B14F-4D97-AF65-F5344CB8AC3E}">
        <p14:creationId xmlns:p14="http://schemas.microsoft.com/office/powerpoint/2010/main" val="373539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defRPr/>
            </a:pPr>
            <a:r>
              <a:rPr lang="en-US" dirty="0"/>
              <a:t>07-06 Superposition and Interference</a:t>
            </a:r>
          </a:p>
        </p:txBody>
      </p:sp>
      <p:sp>
        <p:nvSpPr>
          <p:cNvPr id="2" name="Content Placeholder 1"/>
          <p:cNvSpPr>
            <a:spLocks noGrp="1"/>
          </p:cNvSpPr>
          <p:nvPr>
            <p:ph sz="quarter" idx="13"/>
          </p:nvPr>
        </p:nvSpPr>
        <p:spPr/>
        <p:txBody>
          <a:bodyPr/>
          <a:lstStyle/>
          <a:p>
            <a:endParaRPr lang="en-US"/>
          </a:p>
        </p:txBody>
      </p:sp>
      <p:sp>
        <p:nvSpPr>
          <p:cNvPr id="3" name="Content Placeholder 2"/>
          <p:cNvSpPr>
            <a:spLocks noGrp="1"/>
          </p:cNvSpPr>
          <p:nvPr>
            <p:ph sz="quarter" idx="14"/>
          </p:nvPr>
        </p:nvSpPr>
        <p:spPr/>
        <p:txBody>
          <a:bodyPr/>
          <a:lstStyle/>
          <a:p>
            <a:endParaRPr lang="en-US"/>
          </a:p>
        </p:txBody>
      </p:sp>
      <p:pic>
        <p:nvPicPr>
          <p:cNvPr id="7173" name="Picture 5" descr="F1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b="20779"/>
          <a:stretch>
            <a:fillRect/>
          </a:stretch>
        </p:blipFill>
        <p:spPr>
          <a:xfrm>
            <a:off x="0" y="819150"/>
            <a:ext cx="3319463" cy="4343400"/>
          </a:xfrm>
          <a:noFill/>
          <a:extLst>
            <a:ext uri="{909E8E84-426E-40DD-AFC4-6F175D3DCCD1}">
              <a14:hiddenFill xmlns:a14="http://schemas.microsoft.com/office/drawing/2010/main">
                <a:solidFill>
                  <a:srgbClr val="FFFFFF"/>
                </a:solidFill>
              </a14:hiddenFill>
            </a:ext>
          </a:extLst>
        </p:spPr>
      </p:pic>
      <p:pic>
        <p:nvPicPr>
          <p:cNvPr id="7175" name="Picture 7" descr="F17"/>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603875" y="800100"/>
            <a:ext cx="3540125" cy="4343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315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2000"/>
                                        <p:tgtEl>
                                          <p:spTgt spid="7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7175"/>
                                        </p:tgtEl>
                                        <p:attrNameLst>
                                          <p:attrName>style.visibility</p:attrName>
                                        </p:attrNameLst>
                                      </p:cBhvr>
                                      <p:to>
                                        <p:strVal val="visible"/>
                                      </p:to>
                                    </p:set>
                                    <p:animEffect transition="in" filter="wipe(down)">
                                      <p:cBhvr>
                                        <p:cTn id="12" dur="580">
                                          <p:stCondLst>
                                            <p:cond delay="0"/>
                                          </p:stCondLst>
                                        </p:cTn>
                                        <p:tgtEl>
                                          <p:spTgt spid="7175"/>
                                        </p:tgtEl>
                                      </p:cBhvr>
                                    </p:animEffect>
                                    <p:anim calcmode="lin" valueType="num">
                                      <p:cBhvr>
                                        <p:cTn id="13" dur="1822" tmFilter="0,0; 0.14,0.36; 0.43,0.73; 0.71,0.91; 1.0,1.0">
                                          <p:stCondLst>
                                            <p:cond delay="0"/>
                                          </p:stCondLst>
                                        </p:cTn>
                                        <p:tgtEl>
                                          <p:spTgt spid="717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17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17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17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175"/>
                                        </p:tgtEl>
                                        <p:attrNameLst>
                                          <p:attrName>ppt_y</p:attrName>
                                        </p:attrNameLst>
                                      </p:cBhvr>
                                      <p:tavLst>
                                        <p:tav tm="0" fmla="#ppt_y-sin(pi*$)/81">
                                          <p:val>
                                            <p:fltVal val="0"/>
                                          </p:val>
                                        </p:tav>
                                        <p:tav tm="100000">
                                          <p:val>
                                            <p:fltVal val="1"/>
                                          </p:val>
                                        </p:tav>
                                      </p:tavLst>
                                    </p:anim>
                                    <p:animScale>
                                      <p:cBhvr>
                                        <p:cTn id="18" dur="26">
                                          <p:stCondLst>
                                            <p:cond delay="650"/>
                                          </p:stCondLst>
                                        </p:cTn>
                                        <p:tgtEl>
                                          <p:spTgt spid="7175"/>
                                        </p:tgtEl>
                                      </p:cBhvr>
                                      <p:to x="100000" y="60000"/>
                                    </p:animScale>
                                    <p:animScale>
                                      <p:cBhvr>
                                        <p:cTn id="19" dur="166" decel="50000">
                                          <p:stCondLst>
                                            <p:cond delay="676"/>
                                          </p:stCondLst>
                                        </p:cTn>
                                        <p:tgtEl>
                                          <p:spTgt spid="7175"/>
                                        </p:tgtEl>
                                      </p:cBhvr>
                                      <p:to x="100000" y="100000"/>
                                    </p:animScale>
                                    <p:animScale>
                                      <p:cBhvr>
                                        <p:cTn id="20" dur="26">
                                          <p:stCondLst>
                                            <p:cond delay="1312"/>
                                          </p:stCondLst>
                                        </p:cTn>
                                        <p:tgtEl>
                                          <p:spTgt spid="7175"/>
                                        </p:tgtEl>
                                      </p:cBhvr>
                                      <p:to x="100000" y="80000"/>
                                    </p:animScale>
                                    <p:animScale>
                                      <p:cBhvr>
                                        <p:cTn id="21" dur="166" decel="50000">
                                          <p:stCondLst>
                                            <p:cond delay="1338"/>
                                          </p:stCondLst>
                                        </p:cTn>
                                        <p:tgtEl>
                                          <p:spTgt spid="7175"/>
                                        </p:tgtEl>
                                      </p:cBhvr>
                                      <p:to x="100000" y="100000"/>
                                    </p:animScale>
                                    <p:animScale>
                                      <p:cBhvr>
                                        <p:cTn id="22" dur="26">
                                          <p:stCondLst>
                                            <p:cond delay="1642"/>
                                          </p:stCondLst>
                                        </p:cTn>
                                        <p:tgtEl>
                                          <p:spTgt spid="7175"/>
                                        </p:tgtEl>
                                      </p:cBhvr>
                                      <p:to x="100000" y="90000"/>
                                    </p:animScale>
                                    <p:animScale>
                                      <p:cBhvr>
                                        <p:cTn id="23" dur="166" decel="50000">
                                          <p:stCondLst>
                                            <p:cond delay="1668"/>
                                          </p:stCondLst>
                                        </p:cTn>
                                        <p:tgtEl>
                                          <p:spTgt spid="7175"/>
                                        </p:tgtEl>
                                      </p:cBhvr>
                                      <p:to x="100000" y="100000"/>
                                    </p:animScale>
                                    <p:animScale>
                                      <p:cBhvr>
                                        <p:cTn id="24" dur="26">
                                          <p:stCondLst>
                                            <p:cond delay="1808"/>
                                          </p:stCondLst>
                                        </p:cTn>
                                        <p:tgtEl>
                                          <p:spTgt spid="7175"/>
                                        </p:tgtEl>
                                      </p:cBhvr>
                                      <p:to x="100000" y="95000"/>
                                    </p:animScale>
                                    <p:animScale>
                                      <p:cBhvr>
                                        <p:cTn id="25" dur="166" decel="50000">
                                          <p:stCondLst>
                                            <p:cond delay="1834"/>
                                          </p:stCondLst>
                                        </p:cTn>
                                        <p:tgtEl>
                                          <p:spTgt spid="717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normAutofit/>
          </a:bodyPr>
          <a:lstStyle/>
          <a:p>
            <a:pPr>
              <a:defRPr/>
            </a:pPr>
            <a:r>
              <a:rPr lang="en-US" dirty="0"/>
              <a:t>07-06 Superposition and Interference</a:t>
            </a:r>
          </a:p>
        </p:txBody>
      </p:sp>
      <p:sp>
        <p:nvSpPr>
          <p:cNvPr id="2" name="Content Placeholder 1"/>
          <p:cNvSpPr>
            <a:spLocks noGrp="1"/>
          </p:cNvSpPr>
          <p:nvPr>
            <p:ph sz="quarter" idx="13"/>
          </p:nvPr>
        </p:nvSpPr>
        <p:spPr>
          <a:xfrm>
            <a:off x="-3" y="3713162"/>
            <a:ext cx="9144003" cy="1068387"/>
          </a:xfrm>
        </p:spPr>
        <p:txBody>
          <a:bodyPr>
            <a:normAutofit fontScale="85000" lnSpcReduction="10000"/>
          </a:bodyPr>
          <a:lstStyle/>
          <a:p>
            <a:pPr>
              <a:defRPr/>
            </a:pPr>
            <a:r>
              <a:rPr lang="en-US" dirty="0"/>
              <a:t>After 2 seconds, what is the height of the resultant pulse at x = 2, 4, and 6 cm?</a:t>
            </a:r>
          </a:p>
          <a:p>
            <a:pPr>
              <a:defRPr/>
            </a:pPr>
            <a:r>
              <a:rPr lang="en-US" dirty="0"/>
              <a:t>0, -2, 2</a:t>
            </a:r>
          </a:p>
          <a:p>
            <a:endParaRPr lang="en-US" dirty="0"/>
          </a:p>
        </p:txBody>
      </p:sp>
      <p:pic>
        <p:nvPicPr>
          <p:cNvPr id="7172" name="Picture 6" descr="Insert0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81000" y="857250"/>
            <a:ext cx="8305800" cy="285591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62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Autofit/>
          </a:bodyPr>
          <a:lstStyle/>
          <a:p>
            <a:pPr>
              <a:defRPr/>
            </a:pPr>
            <a:r>
              <a:rPr lang="en-US" sz="3600" dirty="0"/>
              <a:t>07-01 Waves</a:t>
            </a:r>
          </a:p>
        </p:txBody>
      </p:sp>
      <p:sp>
        <p:nvSpPr>
          <p:cNvPr id="3" name="Content Placeholder 2"/>
          <p:cNvSpPr>
            <a:spLocks noGrp="1"/>
          </p:cNvSpPr>
          <p:nvPr>
            <p:ph sz="quarter" idx="13"/>
          </p:nvPr>
        </p:nvSpPr>
        <p:spPr/>
        <p:txBody>
          <a:bodyPr/>
          <a:lstStyle/>
          <a:p>
            <a:pPr>
              <a:defRPr/>
            </a:pPr>
            <a:r>
              <a:rPr lang="en-US" dirty="0"/>
              <a:t>Other</a:t>
            </a:r>
          </a:p>
          <a:p>
            <a:pPr lvl="1">
              <a:defRPr/>
            </a:pPr>
            <a:r>
              <a:rPr lang="en-US" dirty="0"/>
              <a:t>Water waves are a combination</a:t>
            </a:r>
          </a:p>
          <a:p>
            <a:pPr lvl="1">
              <a:defRPr/>
            </a:pPr>
            <a:r>
              <a:rPr lang="en-US" dirty="0"/>
              <a:t>Water at the surface of a water wave travels in small circles</a:t>
            </a:r>
          </a:p>
          <a:p>
            <a:endParaRPr lang="en-US" dirty="0"/>
          </a:p>
        </p:txBody>
      </p:sp>
      <p:pic>
        <p:nvPicPr>
          <p:cNvPr id="4" name="Content Placeholder 3"/>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55612" t="14287" r="9184" b="4081"/>
          <a:stretch/>
        </p:blipFill>
        <p:spPr>
          <a:xfrm>
            <a:off x="6172199" y="-28015"/>
            <a:ext cx="2971801" cy="5168346"/>
          </a:xfrm>
        </p:spPr>
      </p:pic>
    </p:spTree>
    <p:extLst>
      <p:ext uri="{BB962C8B-B14F-4D97-AF65-F5344CB8AC3E}">
        <p14:creationId xmlns:p14="http://schemas.microsoft.com/office/powerpoint/2010/main" val="42722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a:defRPr/>
            </a:pPr>
            <a:r>
              <a:rPr lang="en-US" sz="4000" dirty="0"/>
              <a:t>07-06 Superposition and Interference</a:t>
            </a:r>
          </a:p>
        </p:txBody>
      </p:sp>
      <p:sp>
        <p:nvSpPr>
          <p:cNvPr id="2" name="Content Placeholder 1"/>
          <p:cNvSpPr>
            <a:spLocks noGrp="1"/>
          </p:cNvSpPr>
          <p:nvPr>
            <p:ph sz="quarter" idx="13"/>
          </p:nvPr>
        </p:nvSpPr>
        <p:spPr/>
        <p:txBody>
          <a:bodyPr/>
          <a:lstStyle/>
          <a:p>
            <a:pPr>
              <a:defRPr/>
            </a:pPr>
            <a:r>
              <a:rPr lang="en-US" dirty="0"/>
              <a:t>Imagine that there are 2 speakers facing each other. Both speakers produce the same sound at the same time.  </a:t>
            </a:r>
            <a:r>
              <a:rPr lang="en-US" dirty="0">
                <a:sym typeface="Symbol" pitchFamily="18" charset="2"/>
              </a:rPr>
              <a:t> = 1 m</a:t>
            </a:r>
          </a:p>
          <a:p>
            <a:pPr>
              <a:defRPr/>
            </a:pPr>
            <a:endParaRPr lang="en-US" dirty="0"/>
          </a:p>
          <a:p>
            <a:endParaRPr lang="en-US" dirty="0"/>
          </a:p>
        </p:txBody>
      </p:sp>
      <p:pic>
        <p:nvPicPr>
          <p:cNvPr id="16388" name="Picture 4" descr="F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6950"/>
            <a:ext cx="9144000" cy="290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952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a:defRPr/>
            </a:pPr>
            <a:r>
              <a:rPr lang="en-US" dirty="0"/>
              <a:t>07-06 Superposition and Interference</a:t>
            </a:r>
          </a:p>
        </p:txBody>
      </p:sp>
      <p:sp>
        <p:nvSpPr>
          <p:cNvPr id="2" name="Content Placeholder 1"/>
          <p:cNvSpPr>
            <a:spLocks noGrp="1"/>
          </p:cNvSpPr>
          <p:nvPr>
            <p:ph sz="quarter" idx="13"/>
          </p:nvPr>
        </p:nvSpPr>
        <p:spPr/>
        <p:txBody>
          <a:bodyPr/>
          <a:lstStyle/>
          <a:p>
            <a:r>
              <a:rPr lang="en-US" dirty="0"/>
              <a:t>One of the speakers is moved back half a wavelength</a:t>
            </a:r>
          </a:p>
          <a:p>
            <a:endParaRPr lang="en-US" dirty="0"/>
          </a:p>
        </p:txBody>
      </p:sp>
      <p:pic>
        <p:nvPicPr>
          <p:cNvPr id="19460" name="Picture 4" descr="F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9144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80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wipe(down)">
                                      <p:cBhvr>
                                        <p:cTn id="7" dur="580">
                                          <p:stCondLst>
                                            <p:cond delay="0"/>
                                          </p:stCondLst>
                                        </p:cTn>
                                        <p:tgtEl>
                                          <p:spTgt spid="19460"/>
                                        </p:tgtEl>
                                      </p:cBhvr>
                                    </p:animEffect>
                                    <p:anim calcmode="lin" valueType="num">
                                      <p:cBhvr>
                                        <p:cTn id="8" dur="1822" tmFilter="0,0; 0.14,0.36; 0.43,0.73; 0.71,0.91; 1.0,1.0">
                                          <p:stCondLst>
                                            <p:cond delay="0"/>
                                          </p:stCondLst>
                                        </p:cTn>
                                        <p:tgtEl>
                                          <p:spTgt spid="1946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46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46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46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460"/>
                                        </p:tgtEl>
                                        <p:attrNameLst>
                                          <p:attrName>ppt_y</p:attrName>
                                        </p:attrNameLst>
                                      </p:cBhvr>
                                      <p:tavLst>
                                        <p:tav tm="0" fmla="#ppt_y-sin(pi*$)/81">
                                          <p:val>
                                            <p:fltVal val="0"/>
                                          </p:val>
                                        </p:tav>
                                        <p:tav tm="100000">
                                          <p:val>
                                            <p:fltVal val="1"/>
                                          </p:val>
                                        </p:tav>
                                      </p:tavLst>
                                    </p:anim>
                                    <p:animScale>
                                      <p:cBhvr>
                                        <p:cTn id="13" dur="26">
                                          <p:stCondLst>
                                            <p:cond delay="650"/>
                                          </p:stCondLst>
                                        </p:cTn>
                                        <p:tgtEl>
                                          <p:spTgt spid="19460"/>
                                        </p:tgtEl>
                                      </p:cBhvr>
                                      <p:to x="100000" y="60000"/>
                                    </p:animScale>
                                    <p:animScale>
                                      <p:cBhvr>
                                        <p:cTn id="14" dur="166" decel="50000">
                                          <p:stCondLst>
                                            <p:cond delay="676"/>
                                          </p:stCondLst>
                                        </p:cTn>
                                        <p:tgtEl>
                                          <p:spTgt spid="19460"/>
                                        </p:tgtEl>
                                      </p:cBhvr>
                                      <p:to x="100000" y="100000"/>
                                    </p:animScale>
                                    <p:animScale>
                                      <p:cBhvr>
                                        <p:cTn id="15" dur="26">
                                          <p:stCondLst>
                                            <p:cond delay="1312"/>
                                          </p:stCondLst>
                                        </p:cTn>
                                        <p:tgtEl>
                                          <p:spTgt spid="19460"/>
                                        </p:tgtEl>
                                      </p:cBhvr>
                                      <p:to x="100000" y="80000"/>
                                    </p:animScale>
                                    <p:animScale>
                                      <p:cBhvr>
                                        <p:cTn id="16" dur="166" decel="50000">
                                          <p:stCondLst>
                                            <p:cond delay="1338"/>
                                          </p:stCondLst>
                                        </p:cTn>
                                        <p:tgtEl>
                                          <p:spTgt spid="19460"/>
                                        </p:tgtEl>
                                      </p:cBhvr>
                                      <p:to x="100000" y="100000"/>
                                    </p:animScale>
                                    <p:animScale>
                                      <p:cBhvr>
                                        <p:cTn id="17" dur="26">
                                          <p:stCondLst>
                                            <p:cond delay="1642"/>
                                          </p:stCondLst>
                                        </p:cTn>
                                        <p:tgtEl>
                                          <p:spTgt spid="19460"/>
                                        </p:tgtEl>
                                      </p:cBhvr>
                                      <p:to x="100000" y="90000"/>
                                    </p:animScale>
                                    <p:animScale>
                                      <p:cBhvr>
                                        <p:cTn id="18" dur="166" decel="50000">
                                          <p:stCondLst>
                                            <p:cond delay="1668"/>
                                          </p:stCondLst>
                                        </p:cTn>
                                        <p:tgtEl>
                                          <p:spTgt spid="19460"/>
                                        </p:tgtEl>
                                      </p:cBhvr>
                                      <p:to x="100000" y="100000"/>
                                    </p:animScale>
                                    <p:animScale>
                                      <p:cBhvr>
                                        <p:cTn id="19" dur="26">
                                          <p:stCondLst>
                                            <p:cond delay="1808"/>
                                          </p:stCondLst>
                                        </p:cTn>
                                        <p:tgtEl>
                                          <p:spTgt spid="19460"/>
                                        </p:tgtEl>
                                      </p:cBhvr>
                                      <p:to x="100000" y="95000"/>
                                    </p:animScale>
                                    <p:animScale>
                                      <p:cBhvr>
                                        <p:cTn id="20" dur="166" decel="50000">
                                          <p:stCondLst>
                                            <p:cond delay="1834"/>
                                          </p:stCondLst>
                                        </p:cTn>
                                        <p:tgtEl>
                                          <p:spTgt spid="194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07-06 Superposition and Interference</a:t>
            </a:r>
          </a:p>
        </p:txBody>
      </p:sp>
      <p:pic>
        <p:nvPicPr>
          <p:cNvPr id="4" name="Sound Wave Interference MIT (720p)">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24295" y="0"/>
            <a:ext cx="9095414" cy="5116606"/>
          </a:xfrm>
        </p:spPr>
      </p:pic>
    </p:spTree>
    <p:extLst>
      <p:ext uri="{BB962C8B-B14F-4D97-AF65-F5344CB8AC3E}">
        <p14:creationId xmlns:p14="http://schemas.microsoft.com/office/powerpoint/2010/main" val="868612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a:defRPr/>
            </a:pPr>
            <a:r>
              <a:rPr lang="en-US" dirty="0"/>
              <a:t>07-06 Superposition and Interference</a:t>
            </a:r>
          </a:p>
        </p:txBody>
      </p:sp>
      <p:pic>
        <p:nvPicPr>
          <p:cNvPr id="5" name="Content Placeholder 4" descr="F17"/>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772" y="1657350"/>
            <a:ext cx="9142456" cy="27432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5908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a:defRPr/>
            </a:pPr>
            <a:r>
              <a:rPr lang="en-US" dirty="0"/>
              <a:t>07-06 Superposition and Interference</a:t>
            </a:r>
          </a:p>
        </p:txBody>
      </p:sp>
      <p:pic>
        <p:nvPicPr>
          <p:cNvPr id="5" name="Content Placeholder 4" descr="F17"/>
          <p:cNvPicPr>
            <a:picLocks noGrp="1" noChangeAspect="1" noChangeArrowheads="1"/>
          </p:cNvPicPr>
          <p:nvPr>
            <p:ph sz="quarter" idx="13"/>
          </p:nvPr>
        </p:nvPicPr>
        <p:blipFill rotWithShape="1">
          <a:blip r:embed="rId3" cstate="print">
            <a:extLst>
              <a:ext uri="{28A0092B-C50C-407E-A947-70E740481C1C}">
                <a14:useLocalDpi xmlns:a14="http://schemas.microsoft.com/office/drawing/2010/main" val="0"/>
              </a:ext>
            </a:extLst>
          </a:blip>
          <a:srcRect b="30104"/>
          <a:stretch/>
        </p:blipFill>
        <p:spPr>
          <a:xfrm>
            <a:off x="1600202" y="913796"/>
            <a:ext cx="5943600" cy="4229704"/>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8933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defRPr/>
            </a:pPr>
            <a:r>
              <a:rPr lang="en-US" dirty="0"/>
              <a:t>07-06 Superposition and Interference</a:t>
            </a:r>
          </a:p>
        </p:txBody>
      </p:sp>
      <p:sp>
        <p:nvSpPr>
          <p:cNvPr id="2" name="Content Placeholder 1"/>
          <p:cNvSpPr>
            <a:spLocks noGrp="1"/>
          </p:cNvSpPr>
          <p:nvPr>
            <p:ph sz="quarter" idx="13"/>
          </p:nvPr>
        </p:nvSpPr>
        <p:spPr/>
        <p:txBody>
          <a:bodyPr>
            <a:normAutofit lnSpcReduction="10000"/>
          </a:bodyPr>
          <a:lstStyle/>
          <a:p>
            <a:pPr>
              <a:defRPr/>
            </a:pPr>
            <a:r>
              <a:rPr lang="en-US" dirty="0"/>
              <a:t>Beats</a:t>
            </a:r>
          </a:p>
          <a:p>
            <a:pPr lvl="1">
              <a:defRPr/>
            </a:pPr>
            <a:r>
              <a:rPr lang="en-US" dirty="0"/>
              <a:t>When two frequencies are the same</a:t>
            </a:r>
          </a:p>
          <a:p>
            <a:pPr>
              <a:defRPr/>
            </a:pPr>
            <a:endParaRPr lang="en-US" dirty="0"/>
          </a:p>
          <a:p>
            <a:pPr lvl="1">
              <a:defRPr/>
            </a:pPr>
            <a:r>
              <a:rPr lang="en-US" dirty="0"/>
              <a:t>Constructive and Destructive Interference give twice the amplitude or no amplitude</a:t>
            </a:r>
          </a:p>
          <a:p>
            <a:pPr>
              <a:defRPr/>
            </a:pPr>
            <a:endParaRPr lang="en-US" dirty="0"/>
          </a:p>
          <a:p>
            <a:pPr lvl="1">
              <a:defRPr/>
            </a:pPr>
            <a:r>
              <a:rPr lang="en-US" dirty="0"/>
              <a:t>What if the two frequencies are just slightly different?</a:t>
            </a:r>
          </a:p>
          <a:p>
            <a:endParaRPr lang="en-US" dirty="0"/>
          </a:p>
        </p:txBody>
      </p:sp>
    </p:spTree>
    <p:extLst>
      <p:ext uri="{BB962C8B-B14F-4D97-AF65-F5344CB8AC3E}">
        <p14:creationId xmlns:p14="http://schemas.microsoft.com/office/powerpoint/2010/main" val="408415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a:defRPr/>
            </a:pPr>
            <a:r>
              <a:rPr lang="en-US" dirty="0"/>
              <a:t>07-06 Superposition and Interference</a:t>
            </a:r>
          </a:p>
        </p:txBody>
      </p:sp>
      <p:pic>
        <p:nvPicPr>
          <p:cNvPr id="5" name="Content Placeholder 4" descr="F17"/>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219200" y="828114"/>
            <a:ext cx="6858000" cy="4305984"/>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059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a:defRPr/>
            </a:pPr>
            <a:r>
              <a:rPr lang="en-US" dirty="0"/>
              <a:t>07-06 Superposition and Interference</a:t>
            </a:r>
          </a:p>
        </p:txBody>
      </p:sp>
      <p:pic>
        <p:nvPicPr>
          <p:cNvPr id="5" name="Content Placeholder 4" descr="F17"/>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2209800" y="742950"/>
            <a:ext cx="4800600" cy="437482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0378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07-06 Superposition and Interference</a:t>
            </a:r>
          </a:p>
        </p:txBody>
      </p:sp>
      <p:sp>
        <p:nvSpPr>
          <p:cNvPr id="4" name="Content Placeholder 3"/>
          <p:cNvSpPr>
            <a:spLocks noGrp="1"/>
          </p:cNvSpPr>
          <p:nvPr>
            <p:ph sz="quarter" idx="13"/>
          </p:nvPr>
        </p:nvSpPr>
        <p:spPr/>
        <p:txBody>
          <a:bodyPr/>
          <a:lstStyle/>
          <a:p>
            <a:pPr>
              <a:defRPr/>
            </a:pPr>
            <a:r>
              <a:rPr lang="en-US" dirty="0"/>
              <a:t>Beat Frequency = difference of the two source frequencies</a:t>
            </a:r>
          </a:p>
          <a:p>
            <a:pPr>
              <a:defRPr/>
            </a:pPr>
            <a:endParaRPr lang="en-US" dirty="0"/>
          </a:p>
          <a:p>
            <a:pPr>
              <a:defRPr/>
            </a:pPr>
            <a:r>
              <a:rPr lang="en-US" dirty="0"/>
              <a:t>Beats = | </a:t>
            </a:r>
            <a:r>
              <a:rPr lang="en-US" i="1" dirty="0"/>
              <a:t>f</a:t>
            </a:r>
            <a:r>
              <a:rPr lang="en-US" baseline="-25000" dirty="0"/>
              <a:t>1</a:t>
            </a:r>
            <a:r>
              <a:rPr lang="en-US" dirty="0"/>
              <a:t> – </a:t>
            </a:r>
            <a:r>
              <a:rPr lang="en-US" i="1" dirty="0"/>
              <a:t>f</a:t>
            </a:r>
            <a:r>
              <a:rPr lang="en-US" baseline="-25000" dirty="0"/>
              <a:t>2</a:t>
            </a:r>
            <a:r>
              <a:rPr lang="en-US" dirty="0"/>
              <a:t> |</a:t>
            </a:r>
            <a:endParaRPr lang="en-US" i="1" dirty="0"/>
          </a:p>
          <a:p>
            <a:endParaRPr lang="en-US" dirty="0"/>
          </a:p>
        </p:txBody>
      </p:sp>
    </p:spTree>
    <p:extLst>
      <p:ext uri="{BB962C8B-B14F-4D97-AF65-F5344CB8AC3E}">
        <p14:creationId xmlns:p14="http://schemas.microsoft.com/office/powerpoint/2010/main" val="22237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a:defRPr/>
            </a:pPr>
            <a:r>
              <a:rPr lang="en-US" dirty="0"/>
              <a:t>07-06 Superposition and Interference</a:t>
            </a:r>
          </a:p>
        </p:txBody>
      </p:sp>
      <p:sp>
        <p:nvSpPr>
          <p:cNvPr id="2" name="Content Placeholder 1"/>
          <p:cNvSpPr>
            <a:spLocks noGrp="1"/>
          </p:cNvSpPr>
          <p:nvPr>
            <p:ph sz="quarter" idx="13"/>
          </p:nvPr>
        </p:nvSpPr>
        <p:spPr/>
        <p:txBody>
          <a:bodyPr/>
          <a:lstStyle/>
          <a:p>
            <a:pPr>
              <a:defRPr/>
            </a:pPr>
            <a:r>
              <a:rPr lang="en-US" dirty="0"/>
              <a:t>A simple way to tune musical instruments is with beats</a:t>
            </a:r>
          </a:p>
          <a:p>
            <a:pPr>
              <a:defRPr/>
            </a:pPr>
            <a:r>
              <a:rPr lang="en-US" dirty="0"/>
              <a:t>If the notes are out of tune, you hear beats</a:t>
            </a:r>
          </a:p>
          <a:p>
            <a:pPr>
              <a:defRPr/>
            </a:pPr>
            <a:r>
              <a:rPr lang="en-US" dirty="0"/>
              <a:t>Adjust the tuning and try again</a:t>
            </a:r>
          </a:p>
          <a:p>
            <a:pPr>
              <a:defRPr/>
            </a:pPr>
            <a:r>
              <a:rPr lang="en-US" dirty="0"/>
              <a:t>If the frequency of the beats is higher, adjust the other way</a:t>
            </a:r>
          </a:p>
          <a:p>
            <a:pPr>
              <a:defRPr/>
            </a:pPr>
            <a:r>
              <a:rPr lang="en-US" dirty="0"/>
              <a:t>Keep adjusting until there are no more beats</a:t>
            </a:r>
          </a:p>
          <a:p>
            <a:endParaRPr lang="en-US" dirty="0"/>
          </a:p>
        </p:txBody>
      </p:sp>
    </p:spTree>
    <p:extLst>
      <p:ext uri="{BB962C8B-B14F-4D97-AF65-F5344CB8AC3E}">
        <p14:creationId xmlns:p14="http://schemas.microsoft.com/office/powerpoint/2010/main" val="391946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a:defRPr/>
            </a:pPr>
            <a:r>
              <a:rPr lang="en-US" sz="4000" dirty="0"/>
              <a:t>07-01 Waves</a:t>
            </a:r>
          </a:p>
        </p:txBody>
      </p:sp>
      <p:sp>
        <p:nvSpPr>
          <p:cNvPr id="26627" name="Rectangle 3"/>
          <p:cNvSpPr>
            <a:spLocks noGrp="1" noChangeArrowheads="1"/>
          </p:cNvSpPr>
          <p:nvPr>
            <p:ph sz="quarter" idx="13"/>
          </p:nvPr>
        </p:nvSpPr>
        <p:spPr/>
        <p:txBody>
          <a:bodyPr/>
          <a:lstStyle/>
          <a:p>
            <a:pPr eaLnBrk="1" hangingPunct="1">
              <a:defRPr/>
            </a:pPr>
            <a:r>
              <a:rPr lang="en-US" sz="2400" dirty="0"/>
              <a:t>Periodic </a:t>
            </a:r>
            <a:r>
              <a:rPr lang="en-US" sz="2400" dirty="0">
                <a:sym typeface="Wingdings" pitchFamily="2" charset="2"/>
              </a:rPr>
              <a:t> pattern is regularly repeated</a:t>
            </a:r>
          </a:p>
          <a:p>
            <a:pPr eaLnBrk="1" hangingPunct="1">
              <a:defRPr/>
            </a:pPr>
            <a:r>
              <a:rPr lang="en-US" sz="2400" dirty="0">
                <a:sym typeface="Wingdings" pitchFamily="2" charset="2"/>
              </a:rPr>
              <a:t>Cycle  one unit of pattern</a:t>
            </a:r>
          </a:p>
        </p:txBody>
      </p:sp>
      <p:sp>
        <p:nvSpPr>
          <p:cNvPr id="2" name="Content Placeholder 1"/>
          <p:cNvSpPr>
            <a:spLocks noGrp="1"/>
          </p:cNvSpPr>
          <p:nvPr>
            <p:ph sz="quarter" idx="14"/>
          </p:nvPr>
        </p:nvSpPr>
        <p:spPr/>
        <p:txBody>
          <a:bodyPr/>
          <a:lstStyle/>
          <a:p>
            <a:pPr>
              <a:defRPr/>
            </a:pPr>
            <a:r>
              <a:rPr lang="en-US" dirty="0"/>
              <a:t>Wavelength (</a:t>
            </a:r>
            <a:r>
              <a:rPr lang="en-US" dirty="0">
                <a:sym typeface="Symbol" pitchFamily="18" charset="2"/>
              </a:rPr>
              <a:t>)</a:t>
            </a:r>
            <a:r>
              <a:rPr lang="en-US" dirty="0"/>
              <a:t> </a:t>
            </a:r>
            <a:r>
              <a:rPr lang="en-US" dirty="0">
                <a:sym typeface="Wingdings" pitchFamily="2" charset="2"/>
              </a:rPr>
              <a:t> Distance of one cycle</a:t>
            </a:r>
          </a:p>
          <a:p>
            <a:pPr>
              <a:defRPr/>
            </a:pPr>
            <a:r>
              <a:rPr lang="en-US" dirty="0"/>
              <a:t>Amplitude (A) </a:t>
            </a:r>
            <a:r>
              <a:rPr lang="en-US" dirty="0">
                <a:sym typeface="Wingdings" pitchFamily="2" charset="2"/>
              </a:rPr>
              <a:t> height from equilibrium to crest</a:t>
            </a:r>
          </a:p>
          <a:p>
            <a:pPr>
              <a:defRPr/>
            </a:pPr>
            <a:endParaRPr lang="en-US" dirty="0"/>
          </a:p>
          <a:p>
            <a:endParaRPr lang="en-US" dirty="0"/>
          </a:p>
        </p:txBody>
      </p:sp>
      <p:pic>
        <p:nvPicPr>
          <p:cNvPr id="9221" name="Picture 6" descr="F16"/>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228600" y="3186517"/>
            <a:ext cx="8686800" cy="1956984"/>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98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07-06 Superposition and Interference</a:t>
            </a:r>
          </a:p>
        </p:txBody>
      </p:sp>
      <p:sp>
        <p:nvSpPr>
          <p:cNvPr id="5" name="Content Placeholder 4"/>
          <p:cNvSpPr>
            <a:spLocks noGrp="1"/>
          </p:cNvSpPr>
          <p:nvPr>
            <p:ph sz="quarter" idx="13"/>
          </p:nvPr>
        </p:nvSpPr>
        <p:spPr/>
        <p:txBody>
          <a:bodyPr/>
          <a:lstStyle/>
          <a:p>
            <a:r>
              <a:rPr lang="en-US" dirty="0"/>
              <a:t>Two car horns have an average frequency of 420 Hz and a beat frequency of 40 Hz. What are the frequencies of both horns?</a:t>
            </a:r>
          </a:p>
          <a:p>
            <a:endParaRPr lang="en-US" dirty="0"/>
          </a:p>
        </p:txBody>
      </p:sp>
      <p:sp>
        <p:nvSpPr>
          <p:cNvPr id="6" name="Content Placeholder 5"/>
          <p:cNvSpPr>
            <a:spLocks noGrp="1"/>
          </p:cNvSpPr>
          <p:nvPr>
            <p:ph sz="quarter" idx="14"/>
          </p:nvPr>
        </p:nvSpPr>
        <p:spPr/>
        <p:txBody>
          <a:bodyPr/>
          <a:lstStyle/>
          <a:p>
            <a:r>
              <a:rPr lang="en-US" dirty="0"/>
              <a:t>440 Hz, 400 Hz</a:t>
            </a:r>
          </a:p>
          <a:p>
            <a:endParaRPr lang="en-US" dirty="0"/>
          </a:p>
        </p:txBody>
      </p:sp>
    </p:spTree>
    <p:extLst>
      <p:ext uri="{BB962C8B-B14F-4D97-AF65-F5344CB8AC3E}">
        <p14:creationId xmlns:p14="http://schemas.microsoft.com/office/powerpoint/2010/main" val="145772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07-06 Homework</a:t>
            </a:r>
          </a:p>
        </p:txBody>
      </p:sp>
      <p:sp>
        <p:nvSpPr>
          <p:cNvPr id="5" name="Content Placeholder 4"/>
          <p:cNvSpPr>
            <a:spLocks noGrp="1"/>
          </p:cNvSpPr>
          <p:nvPr>
            <p:ph sz="quarter" idx="13"/>
          </p:nvPr>
        </p:nvSpPr>
        <p:spPr/>
        <p:txBody>
          <a:bodyPr/>
          <a:lstStyle/>
          <a:p>
            <a:r>
              <a:rPr lang="en-US" dirty="0"/>
              <a:t>Don’t beat around the bush, start the problems now!</a:t>
            </a:r>
          </a:p>
          <a:p>
            <a:endParaRPr lang="en-US" dirty="0"/>
          </a:p>
          <a:p>
            <a:r>
              <a:rPr lang="en-US" dirty="0"/>
              <a:t>Read 17.5</a:t>
            </a:r>
          </a:p>
          <a:p>
            <a:endParaRPr lang="en-US" dirty="0"/>
          </a:p>
        </p:txBody>
      </p:sp>
      <p:sp>
        <p:nvSpPr>
          <p:cNvPr id="6" name="Content Placeholder 5"/>
          <p:cNvSpPr>
            <a:spLocks noGrp="1"/>
          </p:cNvSpPr>
          <p:nvPr>
            <p:ph sz="quarter" idx="14"/>
          </p:nvPr>
        </p:nvSpPr>
        <p:spPr/>
        <p:txBody>
          <a:bodyPr/>
          <a:lstStyle/>
          <a:p>
            <a:endParaRPr lang="en-US"/>
          </a:p>
        </p:txBody>
      </p:sp>
    </p:spTree>
    <p:extLst>
      <p:ext uri="{BB962C8B-B14F-4D97-AF65-F5344CB8AC3E}">
        <p14:creationId xmlns:p14="http://schemas.microsoft.com/office/powerpoint/2010/main" val="6820235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D256E-C0BA-4F42-BBC5-7E7D2F6B992B}"/>
              </a:ext>
            </a:extLst>
          </p:cNvPr>
          <p:cNvSpPr>
            <a:spLocks noGrp="1"/>
          </p:cNvSpPr>
          <p:nvPr>
            <p:ph type="title"/>
          </p:nvPr>
        </p:nvSpPr>
        <p:spPr/>
        <p:txBody>
          <a:bodyPr/>
          <a:lstStyle/>
          <a:p>
            <a:r>
              <a:rPr lang="en-US" sz="3200" dirty="0">
                <a:effectLst/>
              </a:rPr>
              <a:t>07-07 Sound Interference and Resonance</a:t>
            </a:r>
            <a:endParaRPr lang="en-US" dirty="0"/>
          </a:p>
        </p:txBody>
      </p:sp>
      <p:sp>
        <p:nvSpPr>
          <p:cNvPr id="3" name="Text Placeholder 2">
            <a:extLst>
              <a:ext uri="{FF2B5EF4-FFF2-40B4-BE49-F238E27FC236}">
                <a16:creationId xmlns:a16="http://schemas.microsoft.com/office/drawing/2014/main" id="{B4B7D87F-FBE5-4239-8265-79CC7D243BB5}"/>
              </a:ext>
            </a:extLst>
          </p:cNvPr>
          <p:cNvSpPr>
            <a:spLocks noGrp="1"/>
          </p:cNvSpPr>
          <p:nvPr>
            <p:ph type="body" idx="1"/>
          </p:nvPr>
        </p:nvSpPr>
        <p:spPr/>
        <p:txBody>
          <a:bodyPr/>
          <a:lstStyle/>
          <a:p>
            <a:r>
              <a:rPr lang="en-US" dirty="0"/>
              <a:t>In this lesson you will…</a:t>
            </a:r>
          </a:p>
          <a:p>
            <a:r>
              <a:rPr lang="en-US" dirty="0"/>
              <a:t>• Define antinode, node, fundamental, overtones, and harmonics.</a:t>
            </a:r>
          </a:p>
          <a:p>
            <a:r>
              <a:rPr lang="en-US" dirty="0"/>
              <a:t>• Identify instances of sound interference in everyday situations.</a:t>
            </a:r>
          </a:p>
          <a:p>
            <a:r>
              <a:rPr lang="en-US" dirty="0"/>
              <a:t>• Describe how sound interference occurring inside open and closed tubes changes the characteristics of the sound, and how this applies to sounds produced by musical instruments.</a:t>
            </a:r>
          </a:p>
          <a:p>
            <a:r>
              <a:rPr lang="en-US" dirty="0"/>
              <a:t>• Calculate the length of a tube using sound wave measurements.</a:t>
            </a:r>
          </a:p>
        </p:txBody>
      </p:sp>
    </p:spTree>
    <p:extLst>
      <p:ext uri="{BB962C8B-B14F-4D97-AF65-F5344CB8AC3E}">
        <p14:creationId xmlns:p14="http://schemas.microsoft.com/office/powerpoint/2010/main" val="41235566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pPr>
              <a:defRPr/>
            </a:pPr>
            <a:r>
              <a:rPr lang="en-US" dirty="0"/>
              <a:t>One end of a string is attached to a fixed point.</a:t>
            </a:r>
          </a:p>
          <a:p>
            <a:pPr>
              <a:defRPr/>
            </a:pPr>
            <a:r>
              <a:rPr lang="en-US" dirty="0"/>
              <a:t>The other end is vibrated up and down.</a:t>
            </a:r>
          </a:p>
          <a:p>
            <a:pPr>
              <a:defRPr/>
            </a:pPr>
            <a:r>
              <a:rPr lang="en-US" dirty="0"/>
              <a:t>The standing wave is formed.</a:t>
            </a:r>
          </a:p>
          <a:p>
            <a:pPr>
              <a:defRPr/>
            </a:pPr>
            <a:r>
              <a:rPr lang="en-US" dirty="0">
                <a:solidFill>
                  <a:srgbClr val="FF0000"/>
                </a:solidFill>
              </a:rPr>
              <a:t>No</a:t>
            </a:r>
            <a:r>
              <a:rPr lang="en-US" dirty="0"/>
              <a:t>des – </a:t>
            </a:r>
            <a:r>
              <a:rPr lang="en-US" dirty="0">
                <a:solidFill>
                  <a:srgbClr val="FF0000"/>
                </a:solidFill>
              </a:rPr>
              <a:t>No </a:t>
            </a:r>
            <a:r>
              <a:rPr lang="en-US" dirty="0"/>
              <a:t>move</a:t>
            </a:r>
          </a:p>
          <a:p>
            <a:pPr>
              <a:defRPr/>
            </a:pPr>
            <a:r>
              <a:rPr lang="en-US" dirty="0"/>
              <a:t>Antinodes – most movement</a:t>
            </a:r>
          </a:p>
          <a:p>
            <a:endParaRPr lang="en-US" dirty="0"/>
          </a:p>
        </p:txBody>
      </p:sp>
      <p:pic>
        <p:nvPicPr>
          <p:cNvPr id="7" name="Picture 4" descr="F17"/>
          <p:cNvPicPr>
            <a:picLocks noGrp="1" noChangeAspect="1" noChangeArrowheads="1"/>
          </p:cNvPicPr>
          <p:nvPr>
            <p:ph sz="quarter" idx="14"/>
          </p:nvPr>
        </p:nvPicPr>
        <p:blipFill rotWithShape="1">
          <a:blip r:embed="rId3" cstate="print">
            <a:extLst>
              <a:ext uri="{28A0092B-C50C-407E-A947-70E740481C1C}">
                <a14:useLocalDpi xmlns:a14="http://schemas.microsoft.com/office/drawing/2010/main" val="0"/>
              </a:ext>
            </a:extLst>
          </a:blip>
          <a:srcRect l="5270" t="35526" r="54028" b="1755"/>
          <a:stretch/>
        </p:blipFill>
        <p:spPr>
          <a:xfrm>
            <a:off x="4876799" y="1085851"/>
            <a:ext cx="3745524" cy="4057649"/>
          </a:xfr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sz="2400" dirty="0">
                <a:effectLst/>
              </a:rPr>
              <a:t>07-07 Sound Interference and Resonance</a:t>
            </a:r>
            <a:endParaRPr lang="en-US" dirty="0"/>
          </a:p>
        </p:txBody>
      </p:sp>
    </p:spTree>
    <p:extLst>
      <p:ext uri="{BB962C8B-B14F-4D97-AF65-F5344CB8AC3E}">
        <p14:creationId xmlns:p14="http://schemas.microsoft.com/office/powerpoint/2010/main" val="342662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a:bodyPr>
          <a:lstStyle/>
          <a:p>
            <a:pPr>
              <a:lnSpc>
                <a:spcPct val="90000"/>
              </a:lnSpc>
              <a:defRPr/>
            </a:pPr>
            <a:r>
              <a:rPr lang="en-US" dirty="0"/>
              <a:t>The wave travels along the string until it hits the other end</a:t>
            </a:r>
          </a:p>
          <a:p>
            <a:pPr>
              <a:lnSpc>
                <a:spcPct val="90000"/>
              </a:lnSpc>
              <a:defRPr/>
            </a:pPr>
            <a:r>
              <a:rPr lang="en-US" dirty="0"/>
              <a:t>The wave reflects off the other end and travels in the opposite direction, but upside down</a:t>
            </a:r>
          </a:p>
          <a:p>
            <a:pPr>
              <a:lnSpc>
                <a:spcPct val="90000"/>
              </a:lnSpc>
              <a:defRPr/>
            </a:pPr>
            <a:r>
              <a:rPr lang="en-US" dirty="0"/>
              <a:t>The returning wave hits the vibrating end and reflects again (this side the wave is right side up)</a:t>
            </a:r>
          </a:p>
          <a:p>
            <a:pPr>
              <a:lnSpc>
                <a:spcPct val="90000"/>
              </a:lnSpc>
              <a:defRPr/>
            </a:pPr>
            <a:r>
              <a:rPr lang="en-US" dirty="0"/>
              <a:t>Unless the timing is just right the reflecting wave and the new wave will not coincide</a:t>
            </a:r>
          </a:p>
          <a:p>
            <a:pPr>
              <a:lnSpc>
                <a:spcPct val="90000"/>
              </a:lnSpc>
              <a:defRPr/>
            </a:pPr>
            <a:r>
              <a:rPr lang="en-US" dirty="0"/>
              <a:t>When they do coincide, the waves add due to constructive interference</a:t>
            </a:r>
          </a:p>
          <a:p>
            <a:pPr>
              <a:lnSpc>
                <a:spcPct val="90000"/>
              </a:lnSpc>
              <a:defRPr/>
            </a:pPr>
            <a:r>
              <a:rPr lang="en-US" dirty="0"/>
              <a:t>When they don’t coincide; destructive interference</a:t>
            </a:r>
          </a:p>
          <a:p>
            <a:endParaRPr lang="en-US" dirty="0"/>
          </a:p>
        </p:txBody>
      </p:sp>
      <p:sp>
        <p:nvSpPr>
          <p:cNvPr id="3" name="Title 2"/>
          <p:cNvSpPr>
            <a:spLocks noGrp="1"/>
          </p:cNvSpPr>
          <p:nvPr>
            <p:ph type="title"/>
          </p:nvPr>
        </p:nvSpPr>
        <p:spPr/>
        <p:txBody>
          <a:bodyPr/>
          <a:lstStyle/>
          <a:p>
            <a:r>
              <a:rPr lang="en-US" sz="2400" dirty="0">
                <a:effectLst/>
              </a:rPr>
              <a:t>07-07 Sound Interference and Resonance</a:t>
            </a:r>
            <a:endParaRPr lang="en-US" dirty="0"/>
          </a:p>
        </p:txBody>
      </p:sp>
    </p:spTree>
    <p:extLst>
      <p:ext uri="{BB962C8B-B14F-4D97-AF65-F5344CB8AC3E}">
        <p14:creationId xmlns:p14="http://schemas.microsoft.com/office/powerpoint/2010/main" val="36066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Tacoma Narrows Newsreel with audio.avi">
            <a:hlinkClick r:id="" action="ppaction://media"/>
          </p:cNvPr>
          <p:cNvPicPr>
            <a:picLocks noGrp="1" noRot="1" noChangeAspect="1"/>
          </p:cNvPicPr>
          <p:nvPr>
            <p:ph sz="quarter" idx="13"/>
            <a:videoFile r:link="rId1"/>
          </p:nvPr>
        </p:nvPicPr>
        <p:blipFill>
          <a:blip r:embed="rId4">
            <a:extLst>
              <a:ext uri="{28A0092B-C50C-407E-A947-70E740481C1C}">
                <a14:useLocalDpi xmlns:a14="http://schemas.microsoft.com/office/drawing/2010/main" val="0"/>
              </a:ext>
            </a:extLst>
          </a:blip>
          <a:srcRect/>
          <a:stretch>
            <a:fillRect/>
          </a:stretch>
        </p:blipFill>
        <p:spPr>
          <a:xfrm>
            <a:off x="1676400" y="342900"/>
            <a:ext cx="6019800" cy="4514850"/>
          </a:xfrm>
        </p:spPr>
      </p:pic>
    </p:spTree>
    <p:extLst>
      <p:ext uri="{BB962C8B-B14F-4D97-AF65-F5344CB8AC3E}">
        <p14:creationId xmlns:p14="http://schemas.microsoft.com/office/powerpoint/2010/main" val="4081487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a:defRPr/>
            </a:pPr>
            <a:r>
              <a:rPr lang="en-US" dirty="0"/>
              <a:t>Harmonics</a:t>
            </a:r>
          </a:p>
          <a:p>
            <a:pPr lvl="1">
              <a:defRPr/>
            </a:pPr>
            <a:r>
              <a:rPr lang="en-US" dirty="0"/>
              <a:t>When you vibrate the string faster, you can get standing waves with more nodes and antinodes</a:t>
            </a:r>
          </a:p>
          <a:p>
            <a:pPr lvl="1">
              <a:defRPr/>
            </a:pPr>
            <a:r>
              <a:rPr lang="en-US" dirty="0"/>
              <a:t>Standing waves are named by number of antinodes</a:t>
            </a:r>
          </a:p>
          <a:p>
            <a:pPr lvl="2">
              <a:defRPr/>
            </a:pPr>
            <a:r>
              <a:rPr lang="en-US" dirty="0"/>
              <a:t>1 antinode </a:t>
            </a:r>
            <a:r>
              <a:rPr lang="en-US" dirty="0">
                <a:sym typeface="Wingdings" pitchFamily="2" charset="2"/>
              </a:rPr>
              <a:t> 1</a:t>
            </a:r>
            <a:r>
              <a:rPr lang="en-US" baseline="30000" dirty="0">
                <a:sym typeface="Wingdings" pitchFamily="2" charset="2"/>
              </a:rPr>
              <a:t>st</a:t>
            </a:r>
            <a:r>
              <a:rPr lang="en-US" dirty="0">
                <a:sym typeface="Wingdings" pitchFamily="2" charset="2"/>
              </a:rPr>
              <a:t> harmonic (fundamental </a:t>
            </a:r>
            <a:r>
              <a:rPr lang="en-US" dirty="0" err="1">
                <a:sym typeface="Wingdings" pitchFamily="2" charset="2"/>
              </a:rPr>
              <a:t>freq</a:t>
            </a:r>
            <a:r>
              <a:rPr lang="en-US" dirty="0">
                <a:sym typeface="Wingdings" pitchFamily="2" charset="2"/>
              </a:rPr>
              <a:t>)</a:t>
            </a:r>
          </a:p>
          <a:p>
            <a:pPr lvl="2">
              <a:defRPr/>
            </a:pPr>
            <a:r>
              <a:rPr lang="en-US" dirty="0">
                <a:sym typeface="Wingdings" pitchFamily="2" charset="2"/>
              </a:rPr>
              <a:t>2 antinodes  2</a:t>
            </a:r>
            <a:r>
              <a:rPr lang="en-US" baseline="30000" dirty="0">
                <a:sym typeface="Wingdings" pitchFamily="2" charset="2"/>
              </a:rPr>
              <a:t>nd</a:t>
            </a:r>
            <a:r>
              <a:rPr lang="en-US" dirty="0">
                <a:sym typeface="Wingdings" pitchFamily="2" charset="2"/>
              </a:rPr>
              <a:t> harmonic (1</a:t>
            </a:r>
            <a:r>
              <a:rPr lang="en-US" baseline="30000" dirty="0">
                <a:sym typeface="Wingdings" pitchFamily="2" charset="2"/>
              </a:rPr>
              <a:t>st</a:t>
            </a:r>
            <a:r>
              <a:rPr lang="en-US" dirty="0">
                <a:sym typeface="Wingdings" pitchFamily="2" charset="2"/>
              </a:rPr>
              <a:t> overtone)</a:t>
            </a:r>
          </a:p>
          <a:p>
            <a:pPr lvl="2">
              <a:defRPr/>
            </a:pPr>
            <a:r>
              <a:rPr lang="en-US" dirty="0">
                <a:sym typeface="Wingdings" pitchFamily="2" charset="2"/>
              </a:rPr>
              <a:t>3 antinodes  3</a:t>
            </a:r>
            <a:r>
              <a:rPr lang="en-US" baseline="30000" dirty="0">
                <a:sym typeface="Wingdings" pitchFamily="2" charset="2"/>
              </a:rPr>
              <a:t>rd</a:t>
            </a:r>
            <a:r>
              <a:rPr lang="en-US" dirty="0">
                <a:sym typeface="Wingdings" pitchFamily="2" charset="2"/>
              </a:rPr>
              <a:t> harmonic (2</a:t>
            </a:r>
            <a:r>
              <a:rPr lang="en-US" baseline="30000" dirty="0">
                <a:sym typeface="Wingdings" pitchFamily="2" charset="2"/>
              </a:rPr>
              <a:t>nd</a:t>
            </a:r>
            <a:r>
              <a:rPr lang="en-US" dirty="0">
                <a:sym typeface="Wingdings" pitchFamily="2" charset="2"/>
              </a:rPr>
              <a:t> overtone)</a:t>
            </a:r>
            <a:endParaRPr lang="en-US" dirty="0"/>
          </a:p>
          <a:p>
            <a:endParaRPr lang="en-US" dirty="0"/>
          </a:p>
        </p:txBody>
      </p:sp>
      <p:sp>
        <p:nvSpPr>
          <p:cNvPr id="3" name="Title 2"/>
          <p:cNvSpPr>
            <a:spLocks noGrp="1"/>
          </p:cNvSpPr>
          <p:nvPr>
            <p:ph type="title"/>
          </p:nvPr>
        </p:nvSpPr>
        <p:spPr/>
        <p:txBody>
          <a:bodyPr/>
          <a:lstStyle/>
          <a:p>
            <a:r>
              <a:rPr lang="en-US" sz="2400" dirty="0">
                <a:effectLst/>
              </a:rPr>
              <a:t>07-07 Sound Interference and Resonance</a:t>
            </a:r>
            <a:endParaRPr lang="en-US" dirty="0"/>
          </a:p>
        </p:txBody>
      </p:sp>
    </p:spTree>
    <p:extLst>
      <p:ext uri="{BB962C8B-B14F-4D97-AF65-F5344CB8AC3E}">
        <p14:creationId xmlns:p14="http://schemas.microsoft.com/office/powerpoint/2010/main" val="129385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10000"/>
          </a:bodyPr>
          <a:lstStyle/>
          <a:p>
            <a:pPr>
              <a:defRPr/>
            </a:pPr>
            <a:r>
              <a:rPr lang="en-US" dirty="0"/>
              <a:t>f</a:t>
            </a:r>
            <a:r>
              <a:rPr lang="en-US" baseline="-25000" dirty="0"/>
              <a:t>1</a:t>
            </a:r>
            <a:r>
              <a:rPr lang="en-US" dirty="0"/>
              <a:t> = fundamental frequency (1</a:t>
            </a:r>
            <a:r>
              <a:rPr lang="en-US" baseline="30000" dirty="0"/>
              <a:t>st</a:t>
            </a:r>
            <a:r>
              <a:rPr lang="en-US" dirty="0"/>
              <a:t> harmonic)</a:t>
            </a:r>
          </a:p>
          <a:p>
            <a:pPr>
              <a:defRPr/>
            </a:pPr>
            <a:r>
              <a:rPr lang="en-US" dirty="0"/>
              <a:t>f</a:t>
            </a:r>
            <a:r>
              <a:rPr lang="en-US" baseline="-25000" dirty="0"/>
              <a:t>2</a:t>
            </a:r>
            <a:r>
              <a:rPr lang="en-US" dirty="0"/>
              <a:t> = 2f</a:t>
            </a:r>
            <a:r>
              <a:rPr lang="en-US" baseline="-25000" dirty="0"/>
              <a:t>1</a:t>
            </a:r>
            <a:r>
              <a:rPr lang="en-US" dirty="0"/>
              <a:t> (2</a:t>
            </a:r>
            <a:r>
              <a:rPr lang="en-US" baseline="30000" dirty="0"/>
              <a:t>nd</a:t>
            </a:r>
            <a:r>
              <a:rPr lang="en-US" dirty="0"/>
              <a:t> harmonic)</a:t>
            </a:r>
          </a:p>
          <a:p>
            <a:pPr>
              <a:defRPr/>
            </a:pPr>
            <a:r>
              <a:rPr lang="en-US" dirty="0"/>
              <a:t>f</a:t>
            </a:r>
            <a:r>
              <a:rPr lang="en-US" baseline="-25000" dirty="0"/>
              <a:t>3</a:t>
            </a:r>
            <a:r>
              <a:rPr lang="en-US" dirty="0"/>
              <a:t> = 3f</a:t>
            </a:r>
            <a:r>
              <a:rPr lang="en-US" baseline="-25000" dirty="0"/>
              <a:t>1</a:t>
            </a:r>
            <a:r>
              <a:rPr lang="en-US" dirty="0"/>
              <a:t> (3</a:t>
            </a:r>
            <a:r>
              <a:rPr lang="en-US" baseline="30000" dirty="0"/>
              <a:t>rd</a:t>
            </a:r>
            <a:r>
              <a:rPr lang="en-US" dirty="0"/>
              <a:t> harmonic)</a:t>
            </a:r>
            <a:br>
              <a:rPr lang="en-US" dirty="0"/>
            </a:br>
            <a:endParaRPr lang="en-US" dirty="0"/>
          </a:p>
          <a:p>
            <a:pPr>
              <a:defRPr/>
            </a:pPr>
            <a:r>
              <a:rPr lang="en-US" dirty="0"/>
              <a:t>Harmonics Example</a:t>
            </a:r>
          </a:p>
          <a:p>
            <a:pPr lvl="1">
              <a:defRPr/>
            </a:pPr>
            <a:r>
              <a:rPr lang="en-US" dirty="0"/>
              <a:t>If the fundamental is 440 Hz (concert A)</a:t>
            </a:r>
          </a:p>
          <a:p>
            <a:pPr lvl="1">
              <a:defRPr/>
            </a:pPr>
            <a:r>
              <a:rPr lang="en-US" dirty="0"/>
              <a:t>2</a:t>
            </a:r>
            <a:r>
              <a:rPr lang="en-US" baseline="30000" dirty="0"/>
              <a:t>nd</a:t>
            </a:r>
            <a:r>
              <a:rPr lang="en-US" dirty="0"/>
              <a:t> harmonic = 2(440 Hz) = 880 Hz (High A)</a:t>
            </a:r>
          </a:p>
          <a:p>
            <a:pPr lvl="1">
              <a:defRPr/>
            </a:pPr>
            <a:r>
              <a:rPr lang="en-US" dirty="0"/>
              <a:t>3</a:t>
            </a:r>
            <a:r>
              <a:rPr lang="en-US" baseline="30000" dirty="0"/>
              <a:t>rd</a:t>
            </a:r>
            <a:r>
              <a:rPr lang="en-US" dirty="0"/>
              <a:t> harmonic = 3(440 Hz) = 1320 Hz </a:t>
            </a:r>
          </a:p>
          <a:p>
            <a:endParaRPr lang="en-US" dirty="0"/>
          </a:p>
        </p:txBody>
      </p:sp>
      <p:sp>
        <p:nvSpPr>
          <p:cNvPr id="3" name="Title 2"/>
          <p:cNvSpPr>
            <a:spLocks noGrp="1"/>
          </p:cNvSpPr>
          <p:nvPr>
            <p:ph type="title"/>
          </p:nvPr>
        </p:nvSpPr>
        <p:spPr/>
        <p:txBody>
          <a:bodyPr/>
          <a:lstStyle/>
          <a:p>
            <a:r>
              <a:rPr lang="en-US" sz="2400" dirty="0">
                <a:effectLst/>
              </a:rPr>
              <a:t>07-07 Sound Interference and Resonance</a:t>
            </a:r>
            <a:endParaRPr lang="en-US" dirty="0"/>
          </a:p>
        </p:txBody>
      </p:sp>
    </p:spTree>
    <p:extLst>
      <p:ext uri="{BB962C8B-B14F-4D97-AF65-F5344CB8AC3E}">
        <p14:creationId xmlns:p14="http://schemas.microsoft.com/office/powerpoint/2010/main" val="243257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p:txBody>
              <a:bodyPr>
                <a:normAutofit lnSpcReduction="10000"/>
              </a:bodyPr>
              <a:lstStyle/>
              <a:p>
                <a:pPr>
                  <a:lnSpc>
                    <a:spcPct val="90000"/>
                  </a:lnSpc>
                  <a:defRPr/>
                </a:pPr>
                <a:r>
                  <a:rPr lang="en-US" dirty="0"/>
                  <a:t>To find the fundamental frequencies and harmonics of a string fixed at both ends</a:t>
                </a:r>
              </a:p>
              <a:p>
                <a:pPr marL="0" indent="0">
                  <a:lnSpc>
                    <a:spcPct val="90000"/>
                  </a:lnSpc>
                  <a:buNone/>
                  <a:defRPr/>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a:rPr>
                            <m:t>𝑓</m:t>
                          </m:r>
                        </m:e>
                        <m:sub>
                          <m:r>
                            <a:rPr lang="en-US" sz="3600" i="1">
                              <a:latin typeface="Cambria Math"/>
                            </a:rPr>
                            <m:t>𝑛</m:t>
                          </m:r>
                        </m:sub>
                      </m:sSub>
                      <m:r>
                        <a:rPr lang="en-US" sz="3600" i="1">
                          <a:latin typeface="Cambria Math"/>
                        </a:rPr>
                        <m:t>=</m:t>
                      </m:r>
                      <m:r>
                        <a:rPr lang="en-US" sz="3600" i="1">
                          <a:latin typeface="Cambria Math"/>
                        </a:rPr>
                        <m:t>𝑛</m:t>
                      </m:r>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sSub>
                                <m:sSubPr>
                                  <m:ctrlPr>
                                    <a:rPr lang="en-US" sz="3600" i="1">
                                      <a:latin typeface="Cambria Math" panose="02040503050406030204" pitchFamily="18" charset="0"/>
                                    </a:rPr>
                                  </m:ctrlPr>
                                </m:sSubPr>
                                <m:e>
                                  <m:r>
                                    <a:rPr lang="en-US" sz="3600" i="1">
                                      <a:latin typeface="Cambria Math"/>
                                    </a:rPr>
                                    <m:t>𝑣</m:t>
                                  </m:r>
                                </m:e>
                                <m:sub>
                                  <m:r>
                                    <a:rPr lang="en-US" sz="3600" i="1">
                                      <a:latin typeface="Cambria Math"/>
                                    </a:rPr>
                                    <m:t>𝑤</m:t>
                                  </m:r>
                                </m:sub>
                              </m:sSub>
                            </m:num>
                            <m:den>
                              <m:r>
                                <a:rPr lang="en-US" sz="3600" i="1">
                                  <a:latin typeface="Cambria Math"/>
                                </a:rPr>
                                <m:t>2</m:t>
                              </m:r>
                              <m:r>
                                <a:rPr lang="en-US" sz="3600" i="1">
                                  <a:latin typeface="Cambria Math"/>
                                </a:rPr>
                                <m:t>𝐿</m:t>
                              </m:r>
                            </m:den>
                          </m:f>
                        </m:e>
                      </m:d>
                    </m:oMath>
                  </m:oMathPara>
                </a14:m>
                <a:endParaRPr lang="en-US" dirty="0"/>
              </a:p>
              <a:p>
                <a:pPr>
                  <a:lnSpc>
                    <a:spcPct val="90000"/>
                  </a:lnSpc>
                  <a:defRPr/>
                </a:pPr>
                <a:r>
                  <a:rPr lang="en-US" dirty="0"/>
                  <a:t>Where</a:t>
                </a:r>
              </a:p>
              <a:p>
                <a:pPr lvl="1">
                  <a:lnSpc>
                    <a:spcPct val="90000"/>
                  </a:lnSpc>
                  <a:defRPr/>
                </a:pPr>
                <a:r>
                  <a:rPr lang="en-US" dirty="0" err="1"/>
                  <a:t>f</a:t>
                </a:r>
                <a:r>
                  <a:rPr lang="en-US" baseline="-25000" dirty="0" err="1"/>
                  <a:t>n</a:t>
                </a:r>
                <a:r>
                  <a:rPr lang="en-US" dirty="0"/>
                  <a:t> = frequency of the n</a:t>
                </a:r>
                <a:r>
                  <a:rPr lang="en-US" baseline="30000" dirty="0"/>
                  <a:t>th</a:t>
                </a:r>
                <a:r>
                  <a:rPr lang="en-US" dirty="0"/>
                  <a:t> harmonic</a:t>
                </a:r>
              </a:p>
              <a:p>
                <a:pPr lvl="1">
                  <a:lnSpc>
                    <a:spcPct val="90000"/>
                  </a:lnSpc>
                  <a:defRPr/>
                </a:pPr>
                <a:r>
                  <a:rPr lang="en-US" dirty="0"/>
                  <a:t>n = integer (harmonic #)</a:t>
                </a:r>
              </a:p>
              <a:p>
                <a:pPr lvl="1">
                  <a:lnSpc>
                    <a:spcPct val="90000"/>
                  </a:lnSpc>
                  <a:defRPr/>
                </a:pPr>
                <a:r>
                  <a:rPr lang="en-US" dirty="0" err="1"/>
                  <a:t>v</a:t>
                </a:r>
                <a:r>
                  <a:rPr lang="en-US" baseline="-25000" dirty="0" err="1"/>
                  <a:t>w</a:t>
                </a:r>
                <a:r>
                  <a:rPr lang="en-US" dirty="0"/>
                  <a:t> = speed of wave</a:t>
                </a:r>
              </a:p>
              <a:p>
                <a:pPr lvl="1">
                  <a:lnSpc>
                    <a:spcPct val="90000"/>
                  </a:lnSpc>
                  <a:defRPr/>
                </a:pPr>
                <a:r>
                  <a:rPr lang="en-US" dirty="0"/>
                  <a:t>L = length of string</a:t>
                </a:r>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blipFill>
                <a:blip r:embed="rId3"/>
                <a:stretch>
                  <a:fillRect l="-1067" t="-4000" r="-1800"/>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sz="2400" dirty="0">
                <a:effectLst/>
              </a:rPr>
              <a:t>07-07 Sound Interference and Resonance</a:t>
            </a:r>
            <a:endParaRPr lang="en-US" dirty="0"/>
          </a:p>
        </p:txBody>
      </p:sp>
    </p:spTree>
    <p:extLst>
      <p:ext uri="{BB962C8B-B14F-4D97-AF65-F5344CB8AC3E}">
        <p14:creationId xmlns:p14="http://schemas.microsoft.com/office/powerpoint/2010/main" val="3856017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a:defRPr/>
            </a:pPr>
            <a:r>
              <a:rPr lang="en-US" dirty="0"/>
              <a:t>Just like stringed instruments rely on standing transverse waves on strings</a:t>
            </a:r>
          </a:p>
          <a:p>
            <a:pPr>
              <a:defRPr/>
            </a:pPr>
            <a:r>
              <a:rPr lang="en-US" dirty="0"/>
              <a:t>Wind instruments rely on standing longitudinal sound waves in tubes</a:t>
            </a:r>
          </a:p>
          <a:p>
            <a:pPr>
              <a:defRPr/>
            </a:pPr>
            <a:r>
              <a:rPr lang="en-US" dirty="0"/>
              <a:t>The waves reflect off the open ends of tubes</a:t>
            </a:r>
          </a:p>
          <a:p>
            <a:pPr>
              <a:defRPr/>
            </a:pPr>
            <a:r>
              <a:rPr lang="en-US" dirty="0"/>
              <a:t>One difference at the ends are antinodes instead of nodes</a:t>
            </a:r>
          </a:p>
          <a:p>
            <a:endParaRPr lang="en-US" dirty="0"/>
          </a:p>
        </p:txBody>
      </p:sp>
      <p:sp>
        <p:nvSpPr>
          <p:cNvPr id="4" name="Title 3"/>
          <p:cNvSpPr>
            <a:spLocks noGrp="1"/>
          </p:cNvSpPr>
          <p:nvPr>
            <p:ph type="title"/>
          </p:nvPr>
        </p:nvSpPr>
        <p:spPr/>
        <p:txBody>
          <a:bodyPr/>
          <a:lstStyle/>
          <a:p>
            <a:r>
              <a:rPr lang="en-US" sz="2400" dirty="0">
                <a:effectLst/>
              </a:rPr>
              <a:t>07-07 Sound Interference and Resonance</a:t>
            </a:r>
            <a:endParaRPr lang="en-US" dirty="0"/>
          </a:p>
        </p:txBody>
      </p:sp>
    </p:spTree>
    <p:extLst>
      <p:ext uri="{BB962C8B-B14F-4D97-AF65-F5344CB8AC3E}">
        <p14:creationId xmlns:p14="http://schemas.microsoft.com/office/powerpoint/2010/main" val="408399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defRPr/>
            </a:pPr>
            <a:r>
              <a:rPr lang="en-US" sz="4000" dirty="0"/>
              <a:t>07-01 Waves</a:t>
            </a:r>
          </a:p>
        </p:txBody>
      </p:sp>
      <p:sp>
        <p:nvSpPr>
          <p:cNvPr id="31747" name="Rectangle 3"/>
          <p:cNvSpPr>
            <a:spLocks noGrp="1" noChangeArrowheads="1"/>
          </p:cNvSpPr>
          <p:nvPr>
            <p:ph sz="quarter" idx="13"/>
          </p:nvPr>
        </p:nvSpPr>
        <p:spPr/>
        <p:txBody>
          <a:bodyPr>
            <a:normAutofit/>
          </a:bodyPr>
          <a:lstStyle/>
          <a:p>
            <a:pPr eaLnBrk="1" hangingPunct="1">
              <a:defRPr/>
            </a:pPr>
            <a:r>
              <a:rPr lang="en-US" sz="1800" dirty="0">
                <a:sym typeface="Wingdings" pitchFamily="2" charset="2"/>
              </a:rPr>
              <a:t>Period (T)  time it takes for one cycle</a:t>
            </a:r>
            <a:endParaRPr lang="en-US" sz="1800" dirty="0"/>
          </a:p>
          <a:p>
            <a:pPr lvl="1" eaLnBrk="1" hangingPunct="1">
              <a:defRPr/>
            </a:pPr>
            <a:r>
              <a:rPr lang="en-US" sz="1800" dirty="0"/>
              <a:t>Unit: s</a:t>
            </a:r>
          </a:p>
          <a:p>
            <a:pPr eaLnBrk="1" hangingPunct="1">
              <a:defRPr/>
            </a:pPr>
            <a:r>
              <a:rPr lang="en-US" sz="1800" dirty="0"/>
              <a:t>Frequency (f) </a:t>
            </a:r>
            <a:r>
              <a:rPr lang="en-US" sz="1800" dirty="0">
                <a:sym typeface="Wingdings" pitchFamily="2" charset="2"/>
              </a:rPr>
              <a:t> # of cycles per second</a:t>
            </a:r>
          </a:p>
          <a:p>
            <a:pPr lvl="1" eaLnBrk="1" hangingPunct="1">
              <a:defRPr/>
            </a:pPr>
            <a:r>
              <a:rPr lang="en-US" sz="1800" dirty="0"/>
              <a:t>Unit: 1/s = 1 hertz (Hz)</a:t>
            </a:r>
          </a:p>
          <a:p>
            <a:pPr lvl="1" eaLnBrk="1" hangingPunct="1">
              <a:defRPr/>
            </a:pPr>
            <a:endParaRPr lang="en-US" sz="1800" dirty="0"/>
          </a:p>
        </p:txBody>
      </p:sp>
      <mc:AlternateContent xmlns:mc="http://schemas.openxmlformats.org/markup-compatibility/2006" xmlns:a14="http://schemas.microsoft.com/office/drawing/2010/main">
        <mc:Choice Requires="a14">
          <p:sp>
            <p:nvSpPr>
              <p:cNvPr id="2" name="Content Placeholder 1"/>
              <p:cNvSpPr>
                <a:spLocks noGrp="1"/>
              </p:cNvSpPr>
              <p:nvPr>
                <p:ph sz="quarter" idx="14"/>
              </p:nvPr>
            </p:nvSpPr>
            <p:spPr/>
            <p:txBody>
              <a:bodyPr>
                <a:normAutofit/>
              </a:bodyPr>
              <a:lstStyle/>
              <a:p>
                <a:pPr>
                  <a:defRPr/>
                </a:pPr>
                <a14:m>
                  <m:oMath xmlns:m="http://schemas.openxmlformats.org/officeDocument/2006/math">
                    <m:r>
                      <a:rPr lang="en-US" sz="2000" i="1" dirty="0">
                        <a:latin typeface="Cambria Math"/>
                      </a:rPr>
                      <m:t>𝑓</m:t>
                    </m:r>
                    <m:r>
                      <a:rPr lang="en-US" sz="2000" i="1" dirty="0">
                        <a:latin typeface="Cambria Math"/>
                      </a:rPr>
                      <m:t>=</m:t>
                    </m:r>
                    <m:f>
                      <m:fPr>
                        <m:ctrlPr>
                          <a:rPr lang="en-US" sz="2000" i="1" dirty="0">
                            <a:latin typeface="Cambria Math" panose="02040503050406030204" pitchFamily="18" charset="0"/>
                          </a:rPr>
                        </m:ctrlPr>
                      </m:fPr>
                      <m:num>
                        <m:r>
                          <a:rPr lang="en-US" sz="2000" i="1" dirty="0">
                            <a:latin typeface="Cambria Math"/>
                          </a:rPr>
                          <m:t>1</m:t>
                        </m:r>
                      </m:num>
                      <m:den>
                        <m:r>
                          <a:rPr lang="en-US" sz="2000" i="1" dirty="0">
                            <a:latin typeface="Cambria Math"/>
                          </a:rPr>
                          <m:t>𝑇</m:t>
                        </m:r>
                      </m:den>
                    </m:f>
                  </m:oMath>
                </a14:m>
                <a:endParaRPr lang="en-US" sz="2000" dirty="0"/>
              </a:p>
              <a:p>
                <a:pPr>
                  <a:defRPr/>
                </a:pPr>
                <a:endParaRPr lang="en-US" sz="2000" dirty="0"/>
              </a:p>
              <a:p>
                <a:pPr>
                  <a:defRPr/>
                </a:pPr>
                <a:r>
                  <a:rPr lang="en-US" sz="2000" dirty="0"/>
                  <a:t> </a:t>
                </a:r>
                <a14:m>
                  <m:oMath xmlns:m="http://schemas.openxmlformats.org/officeDocument/2006/math">
                    <m:r>
                      <a:rPr lang="en-US" sz="2000" i="1" dirty="0">
                        <a:latin typeface="Cambria Math"/>
                      </a:rPr>
                      <m:t>𝑣</m:t>
                    </m:r>
                    <m:r>
                      <a:rPr lang="en-US" sz="2000" i="1" dirty="0">
                        <a:latin typeface="Cambria Math"/>
                      </a:rPr>
                      <m:t>=</m:t>
                    </m:r>
                    <m:f>
                      <m:fPr>
                        <m:ctrlPr>
                          <a:rPr lang="en-US" sz="2000" i="1" dirty="0">
                            <a:latin typeface="Cambria Math" panose="02040503050406030204" pitchFamily="18" charset="0"/>
                            <a:sym typeface="Symbol" pitchFamily="18" charset="2"/>
                          </a:rPr>
                        </m:ctrlPr>
                      </m:fPr>
                      <m:num>
                        <m:r>
                          <a:rPr lang="en-US" sz="2000" i="1" dirty="0">
                            <a:latin typeface="Cambria Math"/>
                            <a:sym typeface="Symbol" pitchFamily="18" charset="2"/>
                          </a:rPr>
                          <m:t>𝜆</m:t>
                        </m:r>
                      </m:num>
                      <m:den>
                        <m:r>
                          <a:rPr lang="en-US" sz="2000" i="1" dirty="0">
                            <a:latin typeface="Cambria Math"/>
                            <a:sym typeface="Symbol" pitchFamily="18" charset="2"/>
                          </a:rPr>
                          <m:t>𝑇</m:t>
                        </m:r>
                      </m:den>
                    </m:f>
                    <m:r>
                      <a:rPr lang="en-US" sz="2000" i="1" dirty="0">
                        <a:latin typeface="Cambria Math"/>
                        <a:sym typeface="Symbol" pitchFamily="18" charset="2"/>
                      </a:rPr>
                      <m:t>=</m:t>
                    </m:r>
                    <m:r>
                      <a:rPr lang="en-US" sz="2000" i="1" dirty="0">
                        <a:latin typeface="Cambria Math"/>
                        <a:sym typeface="Symbol" pitchFamily="18" charset="2"/>
                      </a:rPr>
                      <m:t>𝑓</m:t>
                    </m:r>
                    <m:r>
                      <a:rPr lang="en-US" sz="2000" i="1" dirty="0">
                        <a:latin typeface="Cambria Math"/>
                        <a:sym typeface="Symbol" pitchFamily="18" charset="2"/>
                      </a:rPr>
                      <m:t></m:t>
                    </m:r>
                  </m:oMath>
                </a14:m>
                <a:endParaRPr lang="en-US" sz="2000" dirty="0">
                  <a:sym typeface="Symbol" pitchFamily="18" charset="2"/>
                </a:endParaRPr>
              </a:p>
              <a:p>
                <a:endParaRPr lang="en-US" sz="2000" dirty="0"/>
              </a:p>
            </p:txBody>
          </p:sp>
        </mc:Choice>
        <mc:Fallback xmlns="">
          <p:sp>
            <p:nvSpPr>
              <p:cNvPr id="2" name="Content Placeholder 1"/>
              <p:cNvSpPr>
                <a:spLocks noGrp="1" noRot="1" noChangeAspect="1" noMove="1" noResize="1" noEditPoints="1" noAdjustHandles="1" noChangeArrowheads="1" noChangeShapeType="1" noTextEdit="1"/>
              </p:cNvSpPr>
              <p:nvPr>
                <p:ph sz="quarter" idx="14"/>
              </p:nvPr>
            </p:nvSpPr>
            <p:spPr>
              <a:blipFill>
                <a:blip r:embed="rId3"/>
                <a:stretch>
                  <a:fillRect l="-1619"/>
                </a:stretch>
              </a:blipFill>
            </p:spPr>
            <p:txBody>
              <a:bodyPr/>
              <a:lstStyle/>
              <a:p>
                <a:r>
                  <a:rPr lang="en-US">
                    <a:noFill/>
                  </a:rPr>
                  <a:t> </a:t>
                </a:r>
              </a:p>
            </p:txBody>
          </p:sp>
        </mc:Fallback>
      </mc:AlternateContent>
      <p:pic>
        <p:nvPicPr>
          <p:cNvPr id="10245" name="Picture 4" descr="F16"/>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228600" y="3186517"/>
            <a:ext cx="8686800" cy="1956984"/>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491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2"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6658"/>
          <a:stretch/>
        </p:blipFill>
        <p:spPr bwMode="auto">
          <a:xfrm>
            <a:off x="0" y="983590"/>
            <a:ext cx="5842986" cy="2083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599"/>
          <a:stretch/>
        </p:blipFill>
        <p:spPr bwMode="auto">
          <a:xfrm>
            <a:off x="4054692" y="3066708"/>
            <a:ext cx="5082651" cy="2083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3188970"/>
            <a:ext cx="3733800" cy="461665"/>
          </a:xfrm>
          <a:prstGeom prst="rect">
            <a:avLst/>
          </a:prstGeom>
          <a:noFill/>
        </p:spPr>
        <p:txBody>
          <a:bodyPr wrap="square" rtlCol="0">
            <a:spAutoFit/>
          </a:bodyPr>
          <a:lstStyle/>
          <a:p>
            <a:r>
              <a:rPr lang="en-US" sz="2400" dirty="0"/>
              <a:t>Tube open at both ends</a:t>
            </a:r>
          </a:p>
        </p:txBody>
      </p:sp>
      <p:sp>
        <p:nvSpPr>
          <p:cNvPr id="6" name="Title 5"/>
          <p:cNvSpPr>
            <a:spLocks noGrp="1"/>
          </p:cNvSpPr>
          <p:nvPr>
            <p:ph type="title"/>
          </p:nvPr>
        </p:nvSpPr>
        <p:spPr/>
        <p:txBody>
          <a:bodyPr/>
          <a:lstStyle/>
          <a:p>
            <a:r>
              <a:rPr lang="en-US" sz="2400" dirty="0">
                <a:effectLst/>
              </a:rPr>
              <a:t>07-07 Sound Interference and Resonance</a:t>
            </a:r>
            <a:endParaRPr lang="en-US" dirty="0"/>
          </a:p>
        </p:txBody>
      </p:sp>
    </p:spTree>
    <p:extLst>
      <p:ext uri="{BB962C8B-B14F-4D97-AF65-F5344CB8AC3E}">
        <p14:creationId xmlns:p14="http://schemas.microsoft.com/office/powerpoint/2010/main" val="25081104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07-07 Sound Interference and Resonance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3"/>
              </p:nvPr>
            </p:nvSpPr>
            <p:spPr/>
            <p:txBody>
              <a:bodyPr>
                <a:normAutofit fontScale="92500" lnSpcReduction="10000"/>
              </a:bodyPr>
              <a:lstStyle/>
              <a:p>
                <a:pPr>
                  <a:defRPr/>
                </a:pPr>
                <a:r>
                  <a:rPr lang="en-US" dirty="0"/>
                  <a:t>Formula for Tube Open at Both Ends</a:t>
                </a:r>
              </a:p>
              <a:p>
                <a:pPr lvl="1">
                  <a:defRPr/>
                </a:pPr>
                <a:r>
                  <a:rPr lang="en-US" dirty="0"/>
                  <a:t>Distance between antinodes = ½ </a:t>
                </a:r>
                <a:r>
                  <a:rPr lang="en-US" dirty="0">
                    <a:sym typeface="Symbol" pitchFamily="18" charset="2"/>
                  </a:rPr>
                  <a:t></a:t>
                </a:r>
              </a:p>
              <a:p>
                <a:pPr lvl="1">
                  <a:defRPr/>
                </a:pPr>
                <a:r>
                  <a:rPr lang="en-US" dirty="0">
                    <a:sym typeface="Symbol" pitchFamily="18" charset="2"/>
                  </a:rPr>
                  <a:t>Tube must be integer number of ½ </a:t>
                </a:r>
              </a:p>
              <a:p>
                <a:pPr lvl="2">
                  <a:defRPr/>
                </a:pPr>
                <a14:m>
                  <m:oMath xmlns:m="http://schemas.openxmlformats.org/officeDocument/2006/math">
                    <m:r>
                      <a:rPr lang="en-US" i="1" dirty="0">
                        <a:latin typeface="Cambria Math"/>
                      </a:rPr>
                      <m:t>𝐿</m:t>
                    </m:r>
                    <m:r>
                      <a:rPr lang="en-US" i="1" dirty="0">
                        <a:latin typeface="Cambria Math"/>
                      </a:rPr>
                      <m:t>=</m:t>
                    </m:r>
                    <m:r>
                      <a:rPr lang="en-US" i="1" dirty="0">
                        <a:latin typeface="Cambria Math"/>
                      </a:rPr>
                      <m:t>𝑛</m:t>
                    </m:r>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US" i="1" dirty="0">
                                <a:latin typeface="Cambria Math"/>
                              </a:rPr>
                              <m:t>1</m:t>
                            </m:r>
                          </m:num>
                          <m:den>
                            <m:r>
                              <a:rPr lang="en-US" i="1" dirty="0">
                                <a:latin typeface="Cambria Math"/>
                              </a:rPr>
                              <m:t>2</m:t>
                            </m:r>
                          </m:den>
                        </m:f>
                        <m:r>
                          <a:rPr lang="en-US" i="1" dirty="0">
                            <a:latin typeface="Cambria Math"/>
                            <a:sym typeface="Symbol" pitchFamily="18" charset="2"/>
                          </a:rPr>
                          <m:t></m:t>
                        </m:r>
                        <m:r>
                          <a:rPr lang="en-US" i="1" baseline="-25000" dirty="0">
                            <a:latin typeface="Cambria Math"/>
                            <a:sym typeface="Symbol" pitchFamily="18" charset="2"/>
                          </a:rPr>
                          <m:t>𝑛</m:t>
                        </m:r>
                      </m:e>
                    </m:d>
                  </m:oMath>
                </a14:m>
                <a:r>
                  <a:rPr lang="en-US" dirty="0">
                    <a:sym typeface="Symbol" pitchFamily="18" charset="2"/>
                  </a:rPr>
                  <a:t> or </a:t>
                </a:r>
                <a14:m>
                  <m:oMath xmlns:m="http://schemas.openxmlformats.org/officeDocument/2006/math">
                    <m:r>
                      <a:rPr lang="en-US" i="1" dirty="0">
                        <a:latin typeface="Cambria Math"/>
                        <a:sym typeface="Symbol" pitchFamily="18" charset="2"/>
                      </a:rPr>
                      <m:t></m:t>
                    </m:r>
                    <m:r>
                      <a:rPr lang="en-US" i="1" baseline="-25000" dirty="0">
                        <a:latin typeface="Cambria Math"/>
                        <a:sym typeface="Symbol" pitchFamily="18" charset="2"/>
                      </a:rPr>
                      <m:t>𝑛</m:t>
                    </m:r>
                    <m:r>
                      <a:rPr lang="en-US" i="1" dirty="0">
                        <a:latin typeface="Cambria Math"/>
                        <a:sym typeface="Symbol" pitchFamily="18" charset="2"/>
                      </a:rPr>
                      <m:t>=</m:t>
                    </m:r>
                    <m:f>
                      <m:fPr>
                        <m:ctrlPr>
                          <a:rPr lang="en-US" i="1" dirty="0">
                            <a:latin typeface="Cambria Math" panose="02040503050406030204" pitchFamily="18" charset="0"/>
                            <a:sym typeface="Symbol" pitchFamily="18" charset="2"/>
                          </a:rPr>
                        </m:ctrlPr>
                      </m:fPr>
                      <m:num>
                        <m:r>
                          <a:rPr lang="en-US" i="1" dirty="0">
                            <a:latin typeface="Cambria Math"/>
                            <a:sym typeface="Symbol" pitchFamily="18" charset="2"/>
                          </a:rPr>
                          <m:t>2</m:t>
                        </m:r>
                        <m:r>
                          <a:rPr lang="en-US" i="1" dirty="0">
                            <a:latin typeface="Cambria Math"/>
                            <a:sym typeface="Symbol" pitchFamily="18" charset="2"/>
                          </a:rPr>
                          <m:t>𝐿</m:t>
                        </m:r>
                      </m:num>
                      <m:den>
                        <m:r>
                          <a:rPr lang="en-US" i="1" dirty="0">
                            <a:latin typeface="Cambria Math"/>
                            <a:sym typeface="Symbol" pitchFamily="18" charset="2"/>
                          </a:rPr>
                          <m:t>𝑛</m:t>
                        </m:r>
                      </m:den>
                    </m:f>
                  </m:oMath>
                </a14:m>
                <a:endParaRPr lang="en-US" dirty="0">
                  <a:sym typeface="Symbol" pitchFamily="18" charset="2"/>
                </a:endParaRPr>
              </a:p>
              <a:p>
                <a:pPr lvl="1">
                  <a:defRPr/>
                </a:pPr>
                <a14:m>
                  <m:oMath xmlns:m="http://schemas.openxmlformats.org/officeDocument/2006/math">
                    <m:r>
                      <a:rPr lang="en-US" i="1" dirty="0">
                        <a:latin typeface="Cambria Math"/>
                        <a:sym typeface="Symbol" pitchFamily="18" charset="2"/>
                      </a:rPr>
                      <m:t>𝑓</m:t>
                    </m:r>
                    <m:r>
                      <a:rPr lang="en-US" i="1" baseline="-25000" dirty="0" err="1">
                        <a:latin typeface="Cambria Math"/>
                        <a:sym typeface="Symbol" pitchFamily="18" charset="2"/>
                      </a:rPr>
                      <m:t>𝑛</m:t>
                    </m:r>
                    <m:r>
                      <a:rPr lang="en-US" i="1" dirty="0">
                        <a:latin typeface="Cambria Math"/>
                        <a:sym typeface="Symbol" pitchFamily="18" charset="2"/>
                      </a:rPr>
                      <m:t>=</m:t>
                    </m:r>
                    <m:f>
                      <m:fPr>
                        <m:ctrlPr>
                          <a:rPr lang="en-US" i="1" dirty="0">
                            <a:latin typeface="Cambria Math" panose="02040503050406030204" pitchFamily="18" charset="0"/>
                            <a:sym typeface="Symbol" pitchFamily="18" charset="2"/>
                          </a:rPr>
                        </m:ctrlPr>
                      </m:fPr>
                      <m:num>
                        <m:sSub>
                          <m:sSubPr>
                            <m:ctrlPr>
                              <a:rPr lang="en-US" i="1" dirty="0">
                                <a:latin typeface="Cambria Math" panose="02040503050406030204" pitchFamily="18" charset="0"/>
                                <a:sym typeface="Symbol" pitchFamily="18" charset="2"/>
                              </a:rPr>
                            </m:ctrlPr>
                          </m:sSubPr>
                          <m:e>
                            <m:r>
                              <a:rPr lang="en-US" i="1" dirty="0">
                                <a:latin typeface="Cambria Math"/>
                                <a:sym typeface="Symbol" pitchFamily="18" charset="2"/>
                              </a:rPr>
                              <m:t>𝑣</m:t>
                            </m:r>
                          </m:e>
                          <m:sub>
                            <m:r>
                              <a:rPr lang="en-US" i="1" dirty="0">
                                <a:latin typeface="Cambria Math"/>
                                <a:sym typeface="Symbol" pitchFamily="18" charset="2"/>
                              </a:rPr>
                              <m:t>𝑤</m:t>
                            </m:r>
                          </m:sub>
                        </m:sSub>
                      </m:num>
                      <m:den>
                        <m:r>
                          <a:rPr lang="en-US" i="1" dirty="0">
                            <a:latin typeface="Cambria Math"/>
                            <a:sym typeface="Symbol" pitchFamily="18" charset="2"/>
                          </a:rPr>
                          <m:t></m:t>
                        </m:r>
                        <m:r>
                          <a:rPr lang="en-US" i="1" baseline="-25000" dirty="0">
                            <a:latin typeface="Cambria Math"/>
                            <a:sym typeface="Symbol" pitchFamily="18" charset="2"/>
                          </a:rPr>
                          <m:t>𝑛</m:t>
                        </m:r>
                      </m:den>
                    </m:f>
                  </m:oMath>
                </a14:m>
                <a:endParaRPr lang="en-US" baseline="-25000" dirty="0">
                  <a:sym typeface="Symbol" pitchFamily="18" charset="2"/>
                </a:endParaRPr>
              </a:p>
              <a:p>
                <a:pPr marL="457200" lvl="1" indent="0">
                  <a:buNone/>
                  <a:defRPr/>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sym typeface="Symbol" pitchFamily="18" charset="2"/>
                            </a:rPr>
                          </m:ctrlPr>
                        </m:sSubPr>
                        <m:e>
                          <m:r>
                            <a:rPr lang="en-US" sz="3200" i="1">
                              <a:latin typeface="Cambria Math"/>
                              <a:sym typeface="Symbol" pitchFamily="18" charset="2"/>
                            </a:rPr>
                            <m:t>𝑓</m:t>
                          </m:r>
                        </m:e>
                        <m:sub>
                          <m:r>
                            <a:rPr lang="en-US" sz="3200" i="1">
                              <a:latin typeface="Cambria Math"/>
                              <a:sym typeface="Symbol" pitchFamily="18" charset="2"/>
                            </a:rPr>
                            <m:t>𝑛</m:t>
                          </m:r>
                        </m:sub>
                      </m:sSub>
                      <m:r>
                        <a:rPr lang="en-US" sz="3200" i="1">
                          <a:latin typeface="Cambria Math"/>
                          <a:sym typeface="Symbol" pitchFamily="18" charset="2"/>
                        </a:rPr>
                        <m:t>=</m:t>
                      </m:r>
                      <m:r>
                        <a:rPr lang="en-US" sz="3200" i="1">
                          <a:latin typeface="Cambria Math"/>
                          <a:sym typeface="Symbol" pitchFamily="18" charset="2"/>
                        </a:rPr>
                        <m:t>𝑛</m:t>
                      </m:r>
                      <m:d>
                        <m:dPr>
                          <m:ctrlPr>
                            <a:rPr lang="en-US" sz="3200" i="1">
                              <a:latin typeface="Cambria Math" panose="02040503050406030204" pitchFamily="18" charset="0"/>
                              <a:sym typeface="Symbol" pitchFamily="18" charset="2"/>
                            </a:rPr>
                          </m:ctrlPr>
                        </m:dPr>
                        <m:e>
                          <m:f>
                            <m:fPr>
                              <m:ctrlPr>
                                <a:rPr lang="en-US" sz="3200" i="1">
                                  <a:latin typeface="Cambria Math" panose="02040503050406030204" pitchFamily="18" charset="0"/>
                                  <a:sym typeface="Symbol" pitchFamily="18" charset="2"/>
                                </a:rPr>
                              </m:ctrlPr>
                            </m:fPr>
                            <m:num>
                              <m:sSub>
                                <m:sSubPr>
                                  <m:ctrlPr>
                                    <a:rPr lang="en-US" sz="3200" i="1">
                                      <a:latin typeface="Cambria Math" panose="02040503050406030204" pitchFamily="18" charset="0"/>
                                      <a:sym typeface="Symbol" pitchFamily="18" charset="2"/>
                                    </a:rPr>
                                  </m:ctrlPr>
                                </m:sSubPr>
                                <m:e>
                                  <m:r>
                                    <a:rPr lang="en-US" sz="3200" i="1">
                                      <a:latin typeface="Cambria Math"/>
                                      <a:sym typeface="Symbol" pitchFamily="18" charset="2"/>
                                    </a:rPr>
                                    <m:t>𝑣</m:t>
                                  </m:r>
                                </m:e>
                                <m:sub>
                                  <m:r>
                                    <a:rPr lang="en-US" sz="3200" i="1">
                                      <a:latin typeface="Cambria Math"/>
                                      <a:sym typeface="Symbol" pitchFamily="18" charset="2"/>
                                    </a:rPr>
                                    <m:t>𝑤</m:t>
                                  </m:r>
                                </m:sub>
                              </m:sSub>
                            </m:num>
                            <m:den>
                              <m:r>
                                <a:rPr lang="en-US" sz="3200" i="1">
                                  <a:latin typeface="Cambria Math"/>
                                  <a:sym typeface="Symbol" pitchFamily="18" charset="2"/>
                                </a:rPr>
                                <m:t>2</m:t>
                              </m:r>
                              <m:r>
                                <a:rPr lang="en-US" sz="3200" i="1">
                                  <a:latin typeface="Cambria Math"/>
                                  <a:sym typeface="Symbol" pitchFamily="18" charset="2"/>
                                </a:rPr>
                                <m:t>𝐿</m:t>
                              </m:r>
                            </m:den>
                          </m:f>
                        </m:e>
                      </m:d>
                    </m:oMath>
                  </m:oMathPara>
                </a14:m>
                <a:endParaRPr lang="en-US" sz="3200" dirty="0">
                  <a:sym typeface="Symbol" pitchFamily="18" charset="2"/>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3"/>
              </p:nvPr>
            </p:nvSpPr>
            <p:spPr>
              <a:blipFill>
                <a:blip r:embed="rId3"/>
                <a:stretch>
                  <a:fillRect l="-933" t="-1565"/>
                </a:stretch>
              </a:blipFill>
            </p:spPr>
            <p:txBody>
              <a:bodyPr/>
              <a:lstStyle/>
              <a:p>
                <a:r>
                  <a:rPr lang="en-US">
                    <a:noFill/>
                  </a:rPr>
                  <a:t> </a:t>
                </a:r>
              </a:p>
            </p:txBody>
          </p:sp>
        </mc:Fallback>
      </mc:AlternateContent>
    </p:spTree>
    <p:extLst>
      <p:ext uri="{BB962C8B-B14F-4D97-AF65-F5344CB8AC3E}">
        <p14:creationId xmlns:p14="http://schemas.microsoft.com/office/powerpoint/2010/main" val="121323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07-07 Sound Interference and Resonance</a:t>
            </a:r>
            <a:endParaRPr lang="en-US" dirty="0"/>
          </a:p>
        </p:txBody>
      </p:sp>
      <p:sp>
        <p:nvSpPr>
          <p:cNvPr id="3" name="Content Placeholder 2"/>
          <p:cNvSpPr>
            <a:spLocks noGrp="1"/>
          </p:cNvSpPr>
          <p:nvPr>
            <p:ph sz="quarter" idx="13"/>
          </p:nvPr>
        </p:nvSpPr>
        <p:spPr/>
        <p:txBody>
          <a:bodyPr/>
          <a:lstStyle/>
          <a:p>
            <a:pPr>
              <a:defRPr/>
            </a:pPr>
            <a:r>
              <a:rPr lang="en-US" dirty="0"/>
              <a:t>What is the lowest frequency playable by a flute that is 0.60 m long if that air is 20 </a:t>
            </a:r>
            <a:r>
              <a:rPr lang="en-US" dirty="0">
                <a:cs typeface="Arial" charset="0"/>
              </a:rPr>
              <a:t>°C.  </a:t>
            </a:r>
          </a:p>
          <a:p>
            <a:pPr>
              <a:defRPr/>
            </a:pPr>
            <a:endParaRPr lang="en-US" dirty="0">
              <a:cs typeface="Arial" charset="0"/>
            </a:endParaRPr>
          </a:p>
          <a:p>
            <a:pPr>
              <a:defRPr/>
            </a:pPr>
            <a:r>
              <a:rPr lang="en-US" dirty="0"/>
              <a:t> </a:t>
            </a:r>
            <a:r>
              <a:rPr lang="en-US" i="1" dirty="0"/>
              <a:t>f</a:t>
            </a:r>
            <a:r>
              <a:rPr lang="en-US" dirty="0"/>
              <a:t> = 285.8 Hz</a:t>
            </a:r>
          </a:p>
          <a:p>
            <a:endParaRPr lang="en-US" dirty="0"/>
          </a:p>
        </p:txBody>
      </p:sp>
    </p:spTree>
    <p:extLst>
      <p:ext uri="{BB962C8B-B14F-4D97-AF65-F5344CB8AC3E}">
        <p14:creationId xmlns:p14="http://schemas.microsoft.com/office/powerpoint/2010/main" val="356021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9618" y="857251"/>
            <a:ext cx="4714783" cy="222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4553531" y="2983230"/>
            <a:ext cx="4585290" cy="216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3257550"/>
            <a:ext cx="4038600" cy="461665"/>
          </a:xfrm>
          <a:prstGeom prst="rect">
            <a:avLst/>
          </a:prstGeom>
          <a:noFill/>
        </p:spPr>
        <p:txBody>
          <a:bodyPr wrap="square" rtlCol="0">
            <a:spAutoFit/>
          </a:bodyPr>
          <a:lstStyle/>
          <a:p>
            <a:r>
              <a:rPr lang="en-US" sz="2400" dirty="0"/>
              <a:t>Tube open at one end</a:t>
            </a:r>
          </a:p>
        </p:txBody>
      </p:sp>
      <p:sp>
        <p:nvSpPr>
          <p:cNvPr id="4" name="Title 3"/>
          <p:cNvSpPr>
            <a:spLocks noGrp="1"/>
          </p:cNvSpPr>
          <p:nvPr>
            <p:ph type="title"/>
          </p:nvPr>
        </p:nvSpPr>
        <p:spPr/>
        <p:txBody>
          <a:bodyPr/>
          <a:lstStyle/>
          <a:p>
            <a:r>
              <a:rPr lang="en-US" sz="2400" dirty="0">
                <a:effectLst/>
              </a:rPr>
              <a:t>07-07 Sound Interference and Resonance</a:t>
            </a:r>
            <a:endParaRPr lang="en-US" dirty="0"/>
          </a:p>
        </p:txBody>
      </p:sp>
    </p:spTree>
    <p:extLst>
      <p:ext uri="{BB962C8B-B14F-4D97-AF65-F5344CB8AC3E}">
        <p14:creationId xmlns:p14="http://schemas.microsoft.com/office/powerpoint/2010/main" val="18120335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07-07 Sound Interference and Resonance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3"/>
              </p:nvPr>
            </p:nvSpPr>
            <p:spPr/>
            <p:txBody>
              <a:bodyPr>
                <a:normAutofit fontScale="92500" lnSpcReduction="20000"/>
              </a:bodyPr>
              <a:lstStyle/>
              <a:p>
                <a:pPr>
                  <a:defRPr/>
                </a:pPr>
                <a:r>
                  <a:rPr lang="en-US" dirty="0"/>
                  <a:t>Tube Open at One End</a:t>
                </a:r>
              </a:p>
              <a:p>
                <a:pPr lvl="1">
                  <a:defRPr/>
                </a:pPr>
                <a:r>
                  <a:rPr lang="en-US" dirty="0"/>
                  <a:t>Node at the closed end</a:t>
                </a:r>
              </a:p>
              <a:p>
                <a:pPr lvl="1">
                  <a:defRPr/>
                </a:pPr>
                <a:r>
                  <a:rPr lang="en-US" dirty="0"/>
                  <a:t>Antinode at the open end</a:t>
                </a:r>
              </a:p>
              <a:p>
                <a:pPr lvl="1">
                  <a:defRPr/>
                </a:pPr>
                <a:r>
                  <a:rPr lang="en-US" dirty="0"/>
                  <a:t>At fundamental frequency L = ¼ </a:t>
                </a:r>
                <a:r>
                  <a:rPr lang="en-US" dirty="0">
                    <a:sym typeface="Symbol" pitchFamily="18" charset="2"/>
                  </a:rPr>
                  <a:t></a:t>
                </a:r>
              </a:p>
              <a:p>
                <a:pPr lvl="1">
                  <a:defRPr/>
                </a:pPr>
                <a:r>
                  <a:rPr lang="en-US" dirty="0">
                    <a:sym typeface="Symbol" pitchFamily="18" charset="2"/>
                  </a:rPr>
                  <a:t>The 2</a:t>
                </a:r>
                <a:r>
                  <a:rPr lang="en-US" baseline="30000" dirty="0">
                    <a:sym typeface="Symbol" pitchFamily="18" charset="2"/>
                  </a:rPr>
                  <a:t>nd</a:t>
                </a:r>
                <a:r>
                  <a:rPr lang="en-US" dirty="0">
                    <a:sym typeface="Symbol" pitchFamily="18" charset="2"/>
                  </a:rPr>
                  <a:t> harmonic adds one more node or ½ </a:t>
                </a:r>
              </a:p>
              <a:p>
                <a:pPr lvl="1">
                  <a:defRPr/>
                </a:pPr>
                <a:r>
                  <a:rPr lang="en-US" dirty="0">
                    <a:sym typeface="Symbol" pitchFamily="18" charset="2"/>
                  </a:rPr>
                  <a:t>Thus the lengths are </a:t>
                </a:r>
                <a:r>
                  <a:rPr lang="en-US" i="1" dirty="0">
                    <a:solidFill>
                      <a:schemeClr val="folHlink"/>
                    </a:solidFill>
                    <a:sym typeface="Symbol" pitchFamily="18" charset="2"/>
                  </a:rPr>
                  <a:t>odd integer</a:t>
                </a:r>
                <a:r>
                  <a:rPr lang="en-US" dirty="0">
                    <a:sym typeface="Symbol" pitchFamily="18" charset="2"/>
                  </a:rPr>
                  <a:t> multiples of ¼ </a:t>
                </a:r>
              </a:p>
              <a:p>
                <a:pPr marL="457200" lvl="1" indent="0">
                  <a:buNone/>
                  <a:defRPr/>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sym typeface="Symbol" pitchFamily="18" charset="2"/>
                            </a:rPr>
                          </m:ctrlPr>
                        </m:sSubPr>
                        <m:e>
                          <m:r>
                            <a:rPr lang="en-US" i="1">
                              <a:latin typeface="Cambria Math"/>
                              <a:sym typeface="Symbol" pitchFamily="18" charset="2"/>
                            </a:rPr>
                            <m:t>𝑓</m:t>
                          </m:r>
                        </m:e>
                        <m:sub>
                          <m:r>
                            <a:rPr lang="en-US" i="1">
                              <a:latin typeface="Cambria Math"/>
                              <a:sym typeface="Symbol" pitchFamily="18" charset="2"/>
                            </a:rPr>
                            <m:t>𝑛</m:t>
                          </m:r>
                        </m:sub>
                      </m:sSub>
                      <m:r>
                        <a:rPr lang="en-US" i="1">
                          <a:latin typeface="Cambria Math"/>
                          <a:sym typeface="Symbol" pitchFamily="18" charset="2"/>
                        </a:rPr>
                        <m:t>=</m:t>
                      </m:r>
                      <m:r>
                        <a:rPr lang="en-US" i="1">
                          <a:latin typeface="Cambria Math"/>
                          <a:sym typeface="Symbol" pitchFamily="18" charset="2"/>
                        </a:rPr>
                        <m:t>𝑛</m:t>
                      </m:r>
                      <m:d>
                        <m:dPr>
                          <m:ctrlPr>
                            <a:rPr lang="en-US" i="1">
                              <a:latin typeface="Cambria Math" panose="02040503050406030204" pitchFamily="18" charset="0"/>
                              <a:sym typeface="Symbol" pitchFamily="18" charset="2"/>
                            </a:rPr>
                          </m:ctrlPr>
                        </m:dPr>
                        <m:e>
                          <m:f>
                            <m:fPr>
                              <m:ctrlPr>
                                <a:rPr lang="en-US" i="1">
                                  <a:latin typeface="Cambria Math" panose="02040503050406030204" pitchFamily="18" charset="0"/>
                                  <a:sym typeface="Symbol" pitchFamily="18" charset="2"/>
                                </a:rPr>
                              </m:ctrlPr>
                            </m:fPr>
                            <m:num>
                              <m:sSub>
                                <m:sSubPr>
                                  <m:ctrlPr>
                                    <a:rPr lang="en-US" i="1">
                                      <a:latin typeface="Cambria Math" panose="02040503050406030204" pitchFamily="18" charset="0"/>
                                      <a:sym typeface="Symbol" pitchFamily="18" charset="2"/>
                                    </a:rPr>
                                  </m:ctrlPr>
                                </m:sSubPr>
                                <m:e>
                                  <m:r>
                                    <a:rPr lang="en-US" i="1">
                                      <a:latin typeface="Cambria Math"/>
                                      <a:sym typeface="Symbol" pitchFamily="18" charset="2"/>
                                    </a:rPr>
                                    <m:t>𝑣</m:t>
                                  </m:r>
                                </m:e>
                                <m:sub>
                                  <m:r>
                                    <a:rPr lang="en-US" i="1">
                                      <a:latin typeface="Cambria Math"/>
                                      <a:sym typeface="Symbol" pitchFamily="18" charset="2"/>
                                    </a:rPr>
                                    <m:t>𝑤</m:t>
                                  </m:r>
                                </m:sub>
                              </m:sSub>
                            </m:num>
                            <m:den>
                              <m:r>
                                <a:rPr lang="en-US" i="1">
                                  <a:latin typeface="Cambria Math"/>
                                  <a:sym typeface="Symbol" pitchFamily="18" charset="2"/>
                                </a:rPr>
                                <m:t>4</m:t>
                              </m:r>
                              <m:r>
                                <a:rPr lang="en-US" i="1">
                                  <a:latin typeface="Cambria Math"/>
                                  <a:sym typeface="Symbol" pitchFamily="18" charset="2"/>
                                </a:rPr>
                                <m:t>𝐿</m:t>
                              </m:r>
                            </m:den>
                          </m:f>
                        </m:e>
                      </m:d>
                    </m:oMath>
                  </m:oMathPara>
                </a14:m>
                <a:endParaRPr lang="en-US" dirty="0">
                  <a:sym typeface="Symbol" pitchFamily="18" charset="2"/>
                </a:endParaRPr>
              </a:p>
              <a:p>
                <a:pPr lvl="1">
                  <a:defRPr/>
                </a:pPr>
                <a:r>
                  <a:rPr lang="en-US" dirty="0">
                    <a:sym typeface="Symbol" pitchFamily="18" charset="2"/>
                  </a:rPr>
                  <a:t>Only odd harmonics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3"/>
              </p:nvPr>
            </p:nvSpPr>
            <p:spPr>
              <a:blipFill>
                <a:blip r:embed="rId3"/>
                <a:stretch>
                  <a:fillRect l="-933" t="-1565" b="-2087"/>
                </a:stretch>
              </a:blipFill>
            </p:spPr>
            <p:txBody>
              <a:bodyPr/>
              <a:lstStyle/>
              <a:p>
                <a:r>
                  <a:rPr lang="en-US">
                    <a:noFill/>
                  </a:rPr>
                  <a:t> </a:t>
                </a:r>
              </a:p>
            </p:txBody>
          </p:sp>
        </mc:Fallback>
      </mc:AlternateContent>
    </p:spTree>
    <p:extLst>
      <p:ext uri="{BB962C8B-B14F-4D97-AF65-F5344CB8AC3E}">
        <p14:creationId xmlns:p14="http://schemas.microsoft.com/office/powerpoint/2010/main" val="271142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07-07 Homework</a:t>
            </a:r>
          </a:p>
        </p:txBody>
      </p:sp>
      <p:sp>
        <p:nvSpPr>
          <p:cNvPr id="5" name="Content Placeholder 4"/>
          <p:cNvSpPr>
            <a:spLocks noGrp="1"/>
          </p:cNvSpPr>
          <p:nvPr>
            <p:ph sz="quarter" idx="13"/>
          </p:nvPr>
        </p:nvSpPr>
        <p:spPr/>
        <p:txBody>
          <a:bodyPr/>
          <a:lstStyle/>
          <a:p>
            <a:r>
              <a:rPr lang="en-US" dirty="0"/>
              <a:t>Try blowing your way through these problems</a:t>
            </a:r>
          </a:p>
          <a:p>
            <a:endParaRPr lang="en-US" dirty="0"/>
          </a:p>
          <a:p>
            <a:r>
              <a:rPr lang="en-US" dirty="0"/>
              <a:t>Read 17.6, 17.7</a:t>
            </a:r>
          </a:p>
          <a:p>
            <a:endParaRPr lang="en-US" dirty="0"/>
          </a:p>
        </p:txBody>
      </p:sp>
      <p:sp>
        <p:nvSpPr>
          <p:cNvPr id="6" name="Content Placeholder 5"/>
          <p:cNvSpPr>
            <a:spLocks noGrp="1"/>
          </p:cNvSpPr>
          <p:nvPr>
            <p:ph sz="quarter" idx="14"/>
          </p:nvPr>
        </p:nvSpPr>
        <p:spPr/>
        <p:txBody>
          <a:bodyPr/>
          <a:lstStyle/>
          <a:p>
            <a:endParaRPr lang="en-US"/>
          </a:p>
        </p:txBody>
      </p:sp>
    </p:spTree>
    <p:extLst>
      <p:ext uri="{BB962C8B-B14F-4D97-AF65-F5344CB8AC3E}">
        <p14:creationId xmlns:p14="http://schemas.microsoft.com/office/powerpoint/2010/main" val="23092230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A05C-1C49-4872-815D-4BCDA43EAE57}"/>
              </a:ext>
            </a:extLst>
          </p:cNvPr>
          <p:cNvSpPr>
            <a:spLocks noGrp="1"/>
          </p:cNvSpPr>
          <p:nvPr>
            <p:ph type="title"/>
          </p:nvPr>
        </p:nvSpPr>
        <p:spPr/>
        <p:txBody>
          <a:bodyPr/>
          <a:lstStyle/>
          <a:p>
            <a:r>
              <a:rPr lang="en-US" dirty="0"/>
              <a:t>07-08 Hearing and Ultrasound</a:t>
            </a:r>
          </a:p>
        </p:txBody>
      </p:sp>
      <p:sp>
        <p:nvSpPr>
          <p:cNvPr id="3" name="Text Placeholder 2">
            <a:extLst>
              <a:ext uri="{FF2B5EF4-FFF2-40B4-BE49-F238E27FC236}">
                <a16:creationId xmlns:a16="http://schemas.microsoft.com/office/drawing/2014/main" id="{D1746A47-634A-4D9F-8320-A61CF2AF9DA5}"/>
              </a:ext>
            </a:extLst>
          </p:cNvPr>
          <p:cNvSpPr>
            <a:spLocks noGrp="1"/>
          </p:cNvSpPr>
          <p:nvPr>
            <p:ph type="body" idx="1"/>
          </p:nvPr>
        </p:nvSpPr>
        <p:spPr/>
        <p:txBody>
          <a:bodyPr>
            <a:normAutofit fontScale="85000" lnSpcReduction="10000"/>
          </a:bodyPr>
          <a:lstStyle/>
          <a:p>
            <a:r>
              <a:rPr lang="en-US" dirty="0"/>
              <a:t>In this lesson you will…</a:t>
            </a:r>
          </a:p>
          <a:p>
            <a:r>
              <a:rPr lang="en-US" dirty="0"/>
              <a:t>• Define hearing, pitch, loudness, timbre, note, tone, </a:t>
            </a:r>
            <a:r>
              <a:rPr lang="en-US" dirty="0" err="1"/>
              <a:t>phon</a:t>
            </a:r>
            <a:r>
              <a:rPr lang="en-US" dirty="0"/>
              <a:t>, ultrasound, and infrasound.</a:t>
            </a:r>
          </a:p>
          <a:p>
            <a:r>
              <a:rPr lang="en-US" dirty="0"/>
              <a:t>• Compare loudness to frequency and intensity of a sound.</a:t>
            </a:r>
          </a:p>
          <a:p>
            <a:r>
              <a:rPr lang="en-US" dirty="0"/>
              <a:t>• Identify structures of the inner ear and explain how they relate to sound perception.</a:t>
            </a:r>
          </a:p>
          <a:p>
            <a:r>
              <a:rPr lang="en-US" dirty="0"/>
              <a:t>• Define acoustic impedance and intensity reflection coefficient.</a:t>
            </a:r>
          </a:p>
          <a:p>
            <a:r>
              <a:rPr lang="en-US" dirty="0"/>
              <a:t>• Describe medical and other uses of ultrasound technology.</a:t>
            </a:r>
          </a:p>
          <a:p>
            <a:r>
              <a:rPr lang="en-US" dirty="0"/>
              <a:t>• Calculate acoustic impedance using density values and the speed of ultrasound.</a:t>
            </a:r>
          </a:p>
        </p:txBody>
      </p:sp>
    </p:spTree>
    <p:extLst>
      <p:ext uri="{BB962C8B-B14F-4D97-AF65-F5344CB8AC3E}">
        <p14:creationId xmlns:p14="http://schemas.microsoft.com/office/powerpoint/2010/main" val="3635416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07-08 Hearing and Ultrasound</a:t>
            </a:r>
          </a:p>
        </p:txBody>
      </p:sp>
      <p:sp>
        <p:nvSpPr>
          <p:cNvPr id="5" name="Content Placeholder 4"/>
          <p:cNvSpPr>
            <a:spLocks noGrp="1"/>
          </p:cNvSpPr>
          <p:nvPr>
            <p:ph sz="quarter" idx="13"/>
          </p:nvPr>
        </p:nvSpPr>
        <p:spPr/>
        <p:txBody>
          <a:bodyPr>
            <a:normAutofit fontScale="92500" lnSpcReduction="20000"/>
          </a:bodyPr>
          <a:lstStyle/>
          <a:p>
            <a:r>
              <a:rPr lang="en-US" dirty="0"/>
              <a:t>Hearing</a:t>
            </a:r>
          </a:p>
          <a:p>
            <a:pPr lvl="1"/>
            <a:r>
              <a:rPr lang="en-US" dirty="0"/>
              <a:t>Pitch</a:t>
            </a:r>
          </a:p>
          <a:p>
            <a:pPr lvl="2"/>
            <a:r>
              <a:rPr lang="en-US" dirty="0"/>
              <a:t>Perception of frequency</a:t>
            </a:r>
          </a:p>
          <a:p>
            <a:pPr lvl="2"/>
            <a:r>
              <a:rPr lang="en-US" dirty="0"/>
              <a:t>20 Hz – 20000 Hz</a:t>
            </a:r>
          </a:p>
          <a:p>
            <a:pPr lvl="2"/>
            <a:r>
              <a:rPr lang="en-US" dirty="0"/>
              <a:t>Most sensitive to 2000 – 5000 Hz</a:t>
            </a:r>
          </a:p>
          <a:p>
            <a:pPr lvl="2"/>
            <a:r>
              <a:rPr lang="en-US" dirty="0"/>
              <a:t>Can distinguish between pitches that vary by at least 0.3 %</a:t>
            </a:r>
          </a:p>
          <a:p>
            <a:endParaRPr lang="en-US" dirty="0"/>
          </a:p>
        </p:txBody>
      </p:sp>
      <p:sp>
        <p:nvSpPr>
          <p:cNvPr id="6" name="Content Placeholder 5"/>
          <p:cNvSpPr>
            <a:spLocks noGrp="1"/>
          </p:cNvSpPr>
          <p:nvPr>
            <p:ph sz="quarter" idx="14"/>
          </p:nvPr>
        </p:nvSpPr>
        <p:spPr/>
        <p:txBody>
          <a:bodyPr/>
          <a:lstStyle/>
          <a:p>
            <a:r>
              <a:rPr lang="en-US" dirty="0"/>
              <a:t>Loudness</a:t>
            </a:r>
          </a:p>
          <a:p>
            <a:pPr lvl="1"/>
            <a:r>
              <a:rPr lang="en-US" dirty="0"/>
              <a:t>Perception of intensity</a:t>
            </a:r>
          </a:p>
          <a:p>
            <a:pPr lvl="1"/>
            <a:r>
              <a:rPr lang="en-US" dirty="0"/>
              <a:t>Range 10</a:t>
            </a:r>
            <a:r>
              <a:rPr lang="en-US" baseline="30000" dirty="0"/>
              <a:t>-12</a:t>
            </a:r>
            <a:r>
              <a:rPr lang="en-US" dirty="0"/>
              <a:t> W/m</a:t>
            </a:r>
            <a:r>
              <a:rPr lang="en-US" baseline="30000" dirty="0"/>
              <a:t>2</a:t>
            </a:r>
            <a:r>
              <a:rPr lang="en-US" dirty="0"/>
              <a:t> – 10</a:t>
            </a:r>
            <a:r>
              <a:rPr lang="en-US" baseline="30000" dirty="0"/>
              <a:t>12</a:t>
            </a:r>
            <a:r>
              <a:rPr lang="en-US" dirty="0"/>
              <a:t> W/m</a:t>
            </a:r>
            <a:r>
              <a:rPr lang="en-US" baseline="30000" dirty="0"/>
              <a:t>2</a:t>
            </a:r>
          </a:p>
          <a:p>
            <a:pPr lvl="1"/>
            <a:r>
              <a:rPr lang="en-US" dirty="0"/>
              <a:t>Most people can discern a intensity level difference of 3 dB</a:t>
            </a:r>
          </a:p>
          <a:p>
            <a:endParaRPr lang="en-US" dirty="0"/>
          </a:p>
        </p:txBody>
      </p:sp>
    </p:spTree>
    <p:extLst>
      <p:ext uri="{BB962C8B-B14F-4D97-AF65-F5344CB8AC3E}">
        <p14:creationId xmlns:p14="http://schemas.microsoft.com/office/powerpoint/2010/main" val="36987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07-08 Hearing and Ultrasound</a:t>
            </a:r>
          </a:p>
        </p:txBody>
      </p:sp>
      <p:sp>
        <p:nvSpPr>
          <p:cNvPr id="4" name="Content Placeholder 3"/>
          <p:cNvSpPr>
            <a:spLocks noGrp="1"/>
          </p:cNvSpPr>
          <p:nvPr>
            <p:ph sz="quarter" idx="13"/>
          </p:nvPr>
        </p:nvSpPr>
        <p:spPr/>
        <p:txBody>
          <a:bodyPr/>
          <a:lstStyle/>
          <a:p>
            <a:r>
              <a:rPr lang="en-US" dirty="0" err="1"/>
              <a:t>Phons</a:t>
            </a:r>
            <a:r>
              <a:rPr lang="en-US" dirty="0"/>
              <a:t> measure loudness</a:t>
            </a:r>
          </a:p>
          <a:p>
            <a:r>
              <a:rPr lang="en-US" dirty="0"/>
              <a:t>The graph shows the sensitivity of the average human ear</a:t>
            </a:r>
          </a:p>
          <a:p>
            <a:endParaRPr lang="en-US" dirty="0"/>
          </a:p>
        </p:txBody>
      </p:sp>
      <p:pic>
        <p:nvPicPr>
          <p:cNvPr id="8" name="Content Placeholder 6"/>
          <p:cNvPicPr>
            <a:picLocks noGrp="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629150" y="1380074"/>
            <a:ext cx="4514850" cy="3297752"/>
          </a:xfrm>
          <a:prstGeom prst="rect">
            <a:avLst/>
          </a:prstGeom>
          <a:noFill/>
          <a:ln>
            <a:noFill/>
          </a:ln>
        </p:spPr>
      </p:pic>
    </p:spTree>
    <p:extLst>
      <p:ext uri="{BB962C8B-B14F-4D97-AF65-F5344CB8AC3E}">
        <p14:creationId xmlns:p14="http://schemas.microsoft.com/office/powerpoint/2010/main" val="18621281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defRPr/>
            </a:pPr>
            <a:r>
              <a:rPr lang="en-US" dirty="0"/>
              <a:t>07-08 Hearing and Ultrasound</a:t>
            </a:r>
          </a:p>
        </p:txBody>
      </p:sp>
      <p:sp>
        <p:nvSpPr>
          <p:cNvPr id="3" name="Content Placeholder 2"/>
          <p:cNvSpPr>
            <a:spLocks noGrp="1"/>
          </p:cNvSpPr>
          <p:nvPr>
            <p:ph sz="quarter" idx="13"/>
          </p:nvPr>
        </p:nvSpPr>
        <p:spPr/>
        <p:txBody>
          <a:bodyPr>
            <a:normAutofit fontScale="77500" lnSpcReduction="20000"/>
          </a:bodyPr>
          <a:lstStyle/>
          <a:p>
            <a:pPr marL="0" indent="0">
              <a:buNone/>
              <a:defRPr/>
            </a:pPr>
            <a:r>
              <a:rPr lang="en-US" dirty="0"/>
              <a:t>Ultrasound</a:t>
            </a:r>
          </a:p>
          <a:p>
            <a:pPr>
              <a:defRPr/>
            </a:pPr>
            <a:r>
              <a:rPr lang="en-US" dirty="0"/>
              <a:t>Used in obstetrics to examine a fetus, used to examine some organs, and blood flow</a:t>
            </a:r>
          </a:p>
          <a:p>
            <a:pPr>
              <a:defRPr/>
            </a:pPr>
            <a:endParaRPr lang="en-US" dirty="0"/>
          </a:p>
          <a:p>
            <a:pPr>
              <a:defRPr/>
            </a:pPr>
            <a:r>
              <a:rPr lang="en-US" dirty="0"/>
              <a:t>High frequency sound aimed at target</a:t>
            </a:r>
          </a:p>
          <a:p>
            <a:pPr>
              <a:defRPr/>
            </a:pPr>
            <a:r>
              <a:rPr lang="en-US" dirty="0"/>
              <a:t>Sound reflects at boundary of tissues with different acoustic impedances</a:t>
            </a:r>
          </a:p>
          <a:p>
            <a:pPr>
              <a:defRPr/>
            </a:pPr>
            <a:r>
              <a:rPr lang="en-US" dirty="0"/>
              <a:t>Computer compiles picture from where echoes come from</a:t>
            </a:r>
          </a:p>
          <a:p>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quarter" idx="14"/>
              </p:nvPr>
            </p:nvSpPr>
            <p:spPr/>
            <p:txBody>
              <a:bodyPr>
                <a:normAutofit fontScale="70000" lnSpcReduction="20000"/>
              </a:bodyPr>
              <a:lstStyle/>
              <a:p>
                <a:r>
                  <a:rPr lang="en-US" dirty="0"/>
                  <a:t>Acoustic impedance</a:t>
                </a:r>
              </a:p>
              <a:p>
                <a:pPr marL="0" indent="0">
                  <a:buNone/>
                </a:pPr>
                <a14:m>
                  <m:oMathPara xmlns:m="http://schemas.openxmlformats.org/officeDocument/2006/math">
                    <m:oMathParaPr>
                      <m:jc m:val="centerGroup"/>
                    </m:oMathParaPr>
                    <m:oMath xmlns:m="http://schemas.openxmlformats.org/officeDocument/2006/math">
                      <m:r>
                        <a:rPr lang="en-US" i="1">
                          <a:latin typeface="Cambria Math"/>
                        </a:rPr>
                        <m:t>𝑍</m:t>
                      </m:r>
                      <m:r>
                        <a:rPr lang="en-US" i="1">
                          <a:latin typeface="Cambria Math"/>
                        </a:rPr>
                        <m:t>=</m:t>
                      </m:r>
                      <m:r>
                        <a:rPr lang="en-US" i="1">
                          <a:latin typeface="Cambria Math"/>
                        </a:rPr>
                        <m:t>𝜌</m:t>
                      </m:r>
                      <m:r>
                        <a:rPr lang="en-US" i="1">
                          <a:latin typeface="Cambria Math"/>
                        </a:rPr>
                        <m:t>𝑣</m:t>
                      </m:r>
                    </m:oMath>
                  </m:oMathPara>
                </a14:m>
                <a:endParaRPr lang="en-US" dirty="0"/>
              </a:p>
              <a:p>
                <a:pPr lvl="1"/>
                <a:r>
                  <a:rPr lang="en-US" dirty="0"/>
                  <a:t>See table 17.5</a:t>
                </a:r>
              </a:p>
              <a:p>
                <a:pPr lvl="1"/>
                <a:endParaRPr lang="en-US" dirty="0"/>
              </a:p>
              <a:p>
                <a:r>
                  <a:rPr lang="en-US" dirty="0"/>
                  <a:t>Intensity reflection coefficient</a:t>
                </a:r>
              </a:p>
              <a:p>
                <a:pPr marL="0" indent="0">
                  <a:buNone/>
                </a:pPr>
                <a14:m>
                  <m:oMathPara xmlns:m="http://schemas.openxmlformats.org/officeDocument/2006/math">
                    <m:oMathParaPr>
                      <m:jc m:val="centerGroup"/>
                    </m:oMathParaPr>
                    <m:oMath xmlns:m="http://schemas.openxmlformats.org/officeDocument/2006/math">
                      <m:r>
                        <a:rPr lang="en-US" i="1">
                          <a:latin typeface="Cambria Math"/>
                        </a:rPr>
                        <m:t>𝑎</m:t>
                      </m:r>
                      <m:r>
                        <a:rPr lang="en-US" i="1">
                          <a:latin typeface="Cambria Math"/>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𝑍</m:t>
                                      </m:r>
                                    </m:e>
                                    <m:sub>
                                      <m:r>
                                        <a:rPr lang="en-US" i="1">
                                          <a:latin typeface="Cambria Math"/>
                                        </a:rPr>
                                        <m:t>2</m:t>
                                      </m:r>
                                    </m:sub>
                                  </m:sSub>
                                  <m:r>
                                    <a:rPr lang="en-US" i="1">
                                      <a:latin typeface="Cambria Math"/>
                                    </a:rPr>
                                    <m:t>−</m:t>
                                  </m:r>
                                  <m:sSub>
                                    <m:sSubPr>
                                      <m:ctrlPr>
                                        <a:rPr lang="en-US" i="1">
                                          <a:latin typeface="Cambria Math" panose="02040503050406030204" pitchFamily="18" charset="0"/>
                                        </a:rPr>
                                      </m:ctrlPr>
                                    </m:sSubPr>
                                    <m:e>
                                      <m:r>
                                        <a:rPr lang="en-US" i="1">
                                          <a:latin typeface="Cambria Math"/>
                                        </a:rPr>
                                        <m:t>𝑍</m:t>
                                      </m:r>
                                    </m:e>
                                    <m:sub>
                                      <m:r>
                                        <a:rPr lang="en-US" i="1">
                                          <a:latin typeface="Cambria Math"/>
                                        </a:rPr>
                                        <m:t>1</m:t>
                                      </m:r>
                                    </m:sub>
                                  </m:sSub>
                                </m:e>
                              </m:d>
                            </m:e>
                            <m:sup>
                              <m:r>
                                <a:rPr lang="en-US" i="1">
                                  <a:latin typeface="Cambria Math"/>
                                </a:rPr>
                                <m:t>2</m:t>
                              </m:r>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𝑍</m:t>
                                      </m:r>
                                    </m:e>
                                    <m:sub>
                                      <m:r>
                                        <a:rPr lang="en-US" i="1">
                                          <a:latin typeface="Cambria Math"/>
                                        </a:rPr>
                                        <m:t>1</m:t>
                                      </m:r>
                                    </m:sub>
                                  </m:sSub>
                                  <m:r>
                                    <a:rPr lang="en-US" i="1">
                                      <a:latin typeface="Cambria Math"/>
                                    </a:rPr>
                                    <m:t>+</m:t>
                                  </m:r>
                                  <m:sSub>
                                    <m:sSubPr>
                                      <m:ctrlPr>
                                        <a:rPr lang="en-US" i="1">
                                          <a:latin typeface="Cambria Math" panose="02040503050406030204" pitchFamily="18" charset="0"/>
                                        </a:rPr>
                                      </m:ctrlPr>
                                    </m:sSubPr>
                                    <m:e>
                                      <m:r>
                                        <a:rPr lang="en-US" i="1">
                                          <a:latin typeface="Cambria Math"/>
                                        </a:rPr>
                                        <m:t>𝑍</m:t>
                                      </m:r>
                                    </m:e>
                                    <m:sub>
                                      <m:r>
                                        <a:rPr lang="en-US" i="1">
                                          <a:latin typeface="Cambria Math"/>
                                        </a:rPr>
                                        <m:t>2</m:t>
                                      </m:r>
                                    </m:sub>
                                  </m:sSub>
                                </m:e>
                              </m:d>
                            </m:e>
                            <m:sup>
                              <m:r>
                                <a:rPr lang="en-US" i="1">
                                  <a:latin typeface="Cambria Math"/>
                                </a:rPr>
                                <m:t>2</m:t>
                              </m:r>
                            </m:sup>
                          </m:sSup>
                        </m:den>
                      </m:f>
                    </m:oMath>
                  </m:oMathPara>
                </a14:m>
                <a:endParaRPr lang="en-US" dirty="0"/>
              </a:p>
              <a:p>
                <a:pPr lvl="1"/>
                <a:r>
                  <a:rPr lang="en-US" dirty="0"/>
                  <a:t>Higher coefficient, more reflection</a:t>
                </a:r>
              </a:p>
              <a:p>
                <a:r>
                  <a:rPr lang="en-US" dirty="0"/>
                  <a:t>Can’t see detail smaller than </a:t>
                </a:r>
                <a14:m>
                  <m:oMath xmlns:m="http://schemas.openxmlformats.org/officeDocument/2006/math">
                    <m:r>
                      <a:rPr lang="en-US" i="1" dirty="0">
                        <a:latin typeface="Cambria Math" panose="02040503050406030204" pitchFamily="18" charset="0"/>
                      </a:rPr>
                      <m:t>𝜆</m:t>
                    </m:r>
                  </m:oMath>
                </a14:m>
                <a:endParaRPr lang="en-US" dirty="0"/>
              </a:p>
              <a:p>
                <a:r>
                  <a:rPr lang="en-US" dirty="0"/>
                  <a:t>Can only penetrate to depth of 500</a:t>
                </a:r>
                <a14:m>
                  <m:oMath xmlns:m="http://schemas.openxmlformats.org/officeDocument/2006/math">
                    <m:r>
                      <a:rPr lang="en-US" i="1">
                        <a:latin typeface="Cambria Math" panose="02040503050406030204" pitchFamily="18" charset="0"/>
                      </a:rPr>
                      <m:t>𝜆</m:t>
                    </m:r>
                  </m:oMath>
                </a14:m>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quarter" idx="14"/>
              </p:nvPr>
            </p:nvSpPr>
            <p:spPr>
              <a:blipFill>
                <a:blip r:embed="rId3"/>
                <a:stretch>
                  <a:fillRect l="-945" t="-870"/>
                </a:stretch>
              </a:blipFill>
            </p:spPr>
            <p:txBody>
              <a:bodyPr/>
              <a:lstStyle/>
              <a:p>
                <a:r>
                  <a:rPr lang="en-US">
                    <a:noFill/>
                  </a:rPr>
                  <a:t> </a:t>
                </a:r>
              </a:p>
            </p:txBody>
          </p:sp>
        </mc:Fallback>
      </mc:AlternateContent>
    </p:spTree>
    <p:extLst>
      <p:ext uri="{BB962C8B-B14F-4D97-AF65-F5344CB8AC3E}">
        <p14:creationId xmlns:p14="http://schemas.microsoft.com/office/powerpoint/2010/main" val="248737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Custom 4">
      <a:majorFont>
        <a:latin typeface="Tw Cen MT"/>
        <a:ea typeface=""/>
        <a:cs typeface=""/>
      </a:majorFont>
      <a:minorFont>
        <a:latin typeface="Cambria"/>
        <a:ea typeface=""/>
        <a:cs typeface=""/>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Droplet</Template>
  <TotalTime>57723</TotalTime>
  <Words>4852</Words>
  <Application>Microsoft Office PowerPoint</Application>
  <PresentationFormat>On-screen Show (16:9)</PresentationFormat>
  <Paragraphs>779</Paragraphs>
  <Slides>104</Slides>
  <Notes>96</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104</vt:i4>
      </vt:variant>
    </vt:vector>
  </HeadingPairs>
  <TitlesOfParts>
    <vt:vector size="113" baseType="lpstr">
      <vt:lpstr>Arial</vt:lpstr>
      <vt:lpstr>Calibri</vt:lpstr>
      <vt:lpstr>Cambria</vt:lpstr>
      <vt:lpstr>Cambria Math</vt:lpstr>
      <vt:lpstr>Comic Sans MS</vt:lpstr>
      <vt:lpstr>Symbol</vt:lpstr>
      <vt:lpstr>Tw Cen MT</vt:lpstr>
      <vt:lpstr>Wingdings</vt:lpstr>
      <vt:lpstr>Droplet</vt:lpstr>
      <vt:lpstr>Waves and Sound</vt:lpstr>
      <vt:lpstr>PowerPoint Presentation</vt:lpstr>
      <vt:lpstr>07-01 Waves</vt:lpstr>
      <vt:lpstr>07-01 Waves</vt:lpstr>
      <vt:lpstr>07-01 Waves</vt:lpstr>
      <vt:lpstr>07-01 Waves</vt:lpstr>
      <vt:lpstr>07-01 Waves</vt:lpstr>
      <vt:lpstr>07-01 Waves</vt:lpstr>
      <vt:lpstr>07-01 Waves</vt:lpstr>
      <vt:lpstr>07-01 Waves</vt:lpstr>
      <vt:lpstr>07-01 Waves</vt:lpstr>
      <vt:lpstr>07-01 Homework</vt:lpstr>
      <vt:lpstr>07-02 Hooke’s Law and Simple Harmonic Motion</vt:lpstr>
      <vt:lpstr>07-02 Lab</vt:lpstr>
      <vt:lpstr>07-02 Hooke’s Law and Simple Harmonic Motion</vt:lpstr>
      <vt:lpstr>07-02 Hooke’s Law and Simple Harmonic Motion</vt:lpstr>
      <vt:lpstr>07-02 Hooke’s Law and Simple Harmonic Motion</vt:lpstr>
      <vt:lpstr>07-02 Hooke’s Law and Simple Harmonic Motion</vt:lpstr>
      <vt:lpstr>07-02 Hooke’s Law and Simple Harmonic Motion</vt:lpstr>
      <vt:lpstr>07-02 Hooke’s Law and Simple Harmonic Motion</vt:lpstr>
      <vt:lpstr>07-02 Hooke’s Law and Simple Harmonic Motion</vt:lpstr>
      <vt:lpstr>07-02 Hooke’s Law and Simple Harmonic Motion</vt:lpstr>
      <vt:lpstr>07-02 Hooke’s Law and Simple Harmonic Motion</vt:lpstr>
      <vt:lpstr>07-02 Homework</vt:lpstr>
      <vt:lpstr>07-03 Sound, Speed, Frequency, and Wavelength</vt:lpstr>
      <vt:lpstr>07-03 Lab</vt:lpstr>
      <vt:lpstr>07-03 Sound, Speed, Frequency, and Wavelength</vt:lpstr>
      <vt:lpstr>07-03 Sound, Speed, Frequency, and Wavelength</vt:lpstr>
      <vt:lpstr>07-03 Sound, Speed, Frequency, and Wavelength</vt:lpstr>
      <vt:lpstr>07-03 Sound, Speed, Frequency, and Wavelength</vt:lpstr>
      <vt:lpstr>07-03 Sound, Speed, Frequency, and Wavelength</vt:lpstr>
      <vt:lpstr>07-03 Sound, Speed, Frequency, and Wavelength</vt:lpstr>
      <vt:lpstr>07-03 Sound, Speed, Frequency, and Wavelength</vt:lpstr>
      <vt:lpstr>07-03 Sound, Speed, Frequency, and Wavelength</vt:lpstr>
      <vt:lpstr>07-03 Sound, Speed, Frequency, and Wavelength</vt:lpstr>
      <vt:lpstr>07-03 Sound, Speed, Frequency, and Wavelength</vt:lpstr>
      <vt:lpstr>07-03 Homework</vt:lpstr>
      <vt:lpstr>07-04 Sound Intensity and Sound Level</vt:lpstr>
      <vt:lpstr>07-04 Lab</vt:lpstr>
      <vt:lpstr>07-04 Sound Intensity and Sound Level</vt:lpstr>
      <vt:lpstr>07-04 Sound Intensity and Sound Level</vt:lpstr>
      <vt:lpstr>07-04 Sound Intensity and Sound Level</vt:lpstr>
      <vt:lpstr>07-04 Sound Intensity and Sound Level</vt:lpstr>
      <vt:lpstr>07-04 Sound Intensity and Sound Level</vt:lpstr>
      <vt:lpstr>07-04 Sound Intensity and Sound Level</vt:lpstr>
      <vt:lpstr>07-04 Sound Intensity and Sound Level</vt:lpstr>
      <vt:lpstr>07-04 Sound Intensity and Sound Level</vt:lpstr>
      <vt:lpstr>07-04 Sound Intensity and Sound Level</vt:lpstr>
      <vt:lpstr>07-04 Sound Intensity and Sound Level</vt:lpstr>
      <vt:lpstr>07-04 Sound Intensity and Sound Level</vt:lpstr>
      <vt:lpstr>07-04 Homework</vt:lpstr>
      <vt:lpstr>07-05 Doppler Effect</vt:lpstr>
      <vt:lpstr>07-05 Lab</vt:lpstr>
      <vt:lpstr>07-05 Doppler Effect</vt:lpstr>
      <vt:lpstr>07-05 Doppler Effect</vt:lpstr>
      <vt:lpstr>07-05 Doppler Effect</vt:lpstr>
      <vt:lpstr>07-05 Doppler Effect</vt:lpstr>
      <vt:lpstr>07-05 Doppler Effect</vt:lpstr>
      <vt:lpstr>07-05 Doppler Effect</vt:lpstr>
      <vt:lpstr>07-05 Doppler Effect</vt:lpstr>
      <vt:lpstr>07-05 Doppler Effect</vt:lpstr>
      <vt:lpstr>07-05 Doppler Effect</vt:lpstr>
      <vt:lpstr>07-05 Doppler Effect</vt:lpstr>
      <vt:lpstr>07-05 Homework</vt:lpstr>
      <vt:lpstr>07-06 Superposition and Interference</vt:lpstr>
      <vt:lpstr>07-06 Lab</vt:lpstr>
      <vt:lpstr>07-06 Superposition and Interference</vt:lpstr>
      <vt:lpstr>07-06 Superposition and Interference</vt:lpstr>
      <vt:lpstr>07-06 Superposition and Interference</vt:lpstr>
      <vt:lpstr>07-06 Superposition and Interference</vt:lpstr>
      <vt:lpstr>07-06 Superposition and Interference</vt:lpstr>
      <vt:lpstr>07-06 Superposition and Interference</vt:lpstr>
      <vt:lpstr>07-06 Superposition and Interference</vt:lpstr>
      <vt:lpstr>07-06 Superposition and Interference</vt:lpstr>
      <vt:lpstr>07-06 Superposition and Interference</vt:lpstr>
      <vt:lpstr>07-06 Superposition and Interference</vt:lpstr>
      <vt:lpstr>07-06 Superposition and Interference</vt:lpstr>
      <vt:lpstr>07-06 Superposition and Interference</vt:lpstr>
      <vt:lpstr>07-06 Superposition and Interference</vt:lpstr>
      <vt:lpstr>07-06 Superposition and Interference</vt:lpstr>
      <vt:lpstr>07-06 Homework</vt:lpstr>
      <vt:lpstr>07-07 Sound Interference and Resonance</vt:lpstr>
      <vt:lpstr>07-07 Sound Interference and Resonance</vt:lpstr>
      <vt:lpstr>07-07 Sound Interference and Resonance</vt:lpstr>
      <vt:lpstr>PowerPoint Presentation</vt:lpstr>
      <vt:lpstr>07-07 Sound Interference and Resonance</vt:lpstr>
      <vt:lpstr>07-07 Sound Interference and Resonance</vt:lpstr>
      <vt:lpstr>07-07 Sound Interference and Resonance</vt:lpstr>
      <vt:lpstr>07-07 Sound Interference and Resonance</vt:lpstr>
      <vt:lpstr>07-07 Sound Interference and Resonance</vt:lpstr>
      <vt:lpstr>07-07 Sound Interference and Resonance</vt:lpstr>
      <vt:lpstr>07-07 Sound Interference and Resonance</vt:lpstr>
      <vt:lpstr>07-07 Sound Interference and Resonance</vt:lpstr>
      <vt:lpstr>07-07 Sound Interference and Resonance</vt:lpstr>
      <vt:lpstr>07-07 Homework</vt:lpstr>
      <vt:lpstr>07-08 Hearing and Ultrasound</vt:lpstr>
      <vt:lpstr>07-08 Hearing and Ultrasound</vt:lpstr>
      <vt:lpstr>07-08 Hearing and Ultrasound</vt:lpstr>
      <vt:lpstr>07-08 Hearing and Ultrasound</vt:lpstr>
      <vt:lpstr>07-08 Hearing and Ultrasound</vt:lpstr>
      <vt:lpstr>07-08 Hearing and Ultrasound</vt:lpstr>
      <vt:lpstr>07-08 Hearing and Ultrasound</vt:lpstr>
      <vt:lpstr>07-08 Hearing and Ultrasound</vt:lpstr>
      <vt:lpstr>07-08 Homework</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Wright</dc:creator>
  <cp:lastModifiedBy>Richard Wright</cp:lastModifiedBy>
  <cp:revision>123</cp:revision>
  <dcterms:created xsi:type="dcterms:W3CDTF">2013-10-08T19:24:48Z</dcterms:created>
  <dcterms:modified xsi:type="dcterms:W3CDTF">2021-08-18T15:43:49Z</dcterms:modified>
</cp:coreProperties>
</file>